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 id="2147483709" r:id="rId2"/>
    <p:sldMasterId id="2147483721" r:id="rId3"/>
  </p:sldMasterIdLst>
  <p:notesMasterIdLst>
    <p:notesMasterId r:id="rId67"/>
  </p:notesMasterIdLst>
  <p:handoutMasterIdLst>
    <p:handoutMasterId r:id="rId68"/>
  </p:handoutMasterIdLst>
  <p:sldIdLst>
    <p:sldId id="757" r:id="rId4"/>
    <p:sldId id="919" r:id="rId5"/>
    <p:sldId id="920" r:id="rId6"/>
    <p:sldId id="921" r:id="rId7"/>
    <p:sldId id="922" r:id="rId8"/>
    <p:sldId id="923" r:id="rId9"/>
    <p:sldId id="924" r:id="rId10"/>
    <p:sldId id="925" r:id="rId11"/>
    <p:sldId id="932" r:id="rId12"/>
    <p:sldId id="926" r:id="rId13"/>
    <p:sldId id="927" r:id="rId14"/>
    <p:sldId id="929" r:id="rId15"/>
    <p:sldId id="930" r:id="rId16"/>
    <p:sldId id="933" r:id="rId17"/>
    <p:sldId id="931" r:id="rId18"/>
    <p:sldId id="934" r:id="rId19"/>
    <p:sldId id="944" r:id="rId20"/>
    <p:sldId id="935" r:id="rId21"/>
    <p:sldId id="936" r:id="rId22"/>
    <p:sldId id="938" r:id="rId23"/>
    <p:sldId id="939" r:id="rId24"/>
    <p:sldId id="945" r:id="rId25"/>
    <p:sldId id="946" r:id="rId26"/>
    <p:sldId id="937" r:id="rId27"/>
    <p:sldId id="941" r:id="rId28"/>
    <p:sldId id="940" r:id="rId29"/>
    <p:sldId id="942" r:id="rId30"/>
    <p:sldId id="913" r:id="rId31"/>
    <p:sldId id="914" r:id="rId32"/>
    <p:sldId id="915" r:id="rId33"/>
    <p:sldId id="917" r:id="rId34"/>
    <p:sldId id="918" r:id="rId35"/>
    <p:sldId id="916" r:id="rId36"/>
    <p:sldId id="834" r:id="rId37"/>
    <p:sldId id="904" r:id="rId38"/>
    <p:sldId id="905" r:id="rId39"/>
    <p:sldId id="891" r:id="rId40"/>
    <p:sldId id="900" r:id="rId41"/>
    <p:sldId id="901" r:id="rId42"/>
    <p:sldId id="902" r:id="rId43"/>
    <p:sldId id="903" r:id="rId44"/>
    <p:sldId id="906" r:id="rId45"/>
    <p:sldId id="836" r:id="rId46"/>
    <p:sldId id="838" r:id="rId47"/>
    <p:sldId id="907" r:id="rId48"/>
    <p:sldId id="835" r:id="rId49"/>
    <p:sldId id="848" r:id="rId50"/>
    <p:sldId id="839" r:id="rId51"/>
    <p:sldId id="860" r:id="rId52"/>
    <p:sldId id="859" r:id="rId53"/>
    <p:sldId id="861" r:id="rId54"/>
    <p:sldId id="863" r:id="rId55"/>
    <p:sldId id="908" r:id="rId56"/>
    <p:sldId id="878" r:id="rId57"/>
    <p:sldId id="910" r:id="rId58"/>
    <p:sldId id="911" r:id="rId59"/>
    <p:sldId id="866" r:id="rId60"/>
    <p:sldId id="886" r:id="rId61"/>
    <p:sldId id="887" r:id="rId62"/>
    <p:sldId id="888" r:id="rId63"/>
    <p:sldId id="912" r:id="rId64"/>
    <p:sldId id="889" r:id="rId65"/>
    <p:sldId id="879" r:id="rId66"/>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D Camm" initials="J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3D0"/>
    <a:srgbClr val="1742A1"/>
    <a:srgbClr val="9A0000"/>
    <a:srgbClr val="9E7E38"/>
    <a:srgbClr val="FFFF00"/>
    <a:srgbClr val="050505"/>
    <a:srgbClr val="59C76B"/>
    <a:srgbClr val="983222"/>
    <a:srgbClr val="4C1911"/>
    <a:srgbClr val="766A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5" autoAdjust="0"/>
    <p:restoredTop sz="90710" autoAdjust="0"/>
  </p:normalViewPr>
  <p:slideViewPr>
    <p:cSldViewPr snapToGrid="0" snapToObjects="1">
      <p:cViewPr varScale="1">
        <p:scale>
          <a:sx n="119" d="100"/>
          <a:sy n="119" d="100"/>
        </p:scale>
        <p:origin x="1384" y="184"/>
      </p:cViewPr>
      <p:guideLst>
        <p:guide orient="horz" pos="2160"/>
        <p:guide pos="2880"/>
      </p:guideLst>
    </p:cSldViewPr>
  </p:slideViewPr>
  <p:outlineViewPr>
    <p:cViewPr>
      <p:scale>
        <a:sx n="33" d="100"/>
        <a:sy n="33" d="100"/>
      </p:scale>
      <p:origin x="0" y="-8334"/>
    </p:cViewPr>
  </p:outlineViewPr>
  <p:notesTextViewPr>
    <p:cViewPr>
      <p:scale>
        <a:sx n="100" d="100"/>
        <a:sy n="100" d="100"/>
      </p:scale>
      <p:origin x="0" y="0"/>
    </p:cViewPr>
  </p:notesTextViewPr>
  <p:sorterViewPr>
    <p:cViewPr varScale="1">
      <p:scale>
        <a:sx n="1" d="1"/>
        <a:sy n="1" d="1"/>
      </p:scale>
      <p:origin x="0" y="-5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5/28/20</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5/28/20</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0550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29</a:t>
            </a:fld>
            <a:endParaRPr lang="en-US" dirty="0"/>
          </a:p>
        </p:txBody>
      </p:sp>
    </p:spTree>
    <p:extLst>
      <p:ext uri="{BB962C8B-B14F-4D97-AF65-F5344CB8AC3E}">
        <p14:creationId xmlns:p14="http://schemas.microsoft.com/office/powerpoint/2010/main" val="11324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paired t-test is used to compare two population means where you have two samples in which observations in one sample can be paired with observations in the other sample. Examples of where this might occur are: • Before-and-after observations on the same subjects (e.g. students’ diagnostic test results before and after a particular module or course).</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30</a:t>
            </a:fld>
            <a:endParaRPr lang="en-US" dirty="0"/>
          </a:p>
        </p:txBody>
      </p:sp>
    </p:spTree>
    <p:extLst>
      <p:ext uri="{BB962C8B-B14F-4D97-AF65-F5344CB8AC3E}">
        <p14:creationId xmlns:p14="http://schemas.microsoft.com/office/powerpoint/2010/main" val="250026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are asked you to predict annual sales. There can be a hundred of factors, variables, drivers, attributes etc. that affects sales. In this case, sales is your </a:t>
            </a:r>
            <a:r>
              <a:rPr lang="en-US" b="1" dirty="0"/>
              <a:t>dependent variable</a:t>
            </a:r>
            <a:r>
              <a:rPr lang="en-US" dirty="0"/>
              <a:t>. Factors affecting sales are </a:t>
            </a:r>
            <a:r>
              <a:rPr lang="en-US" b="1" dirty="0"/>
              <a:t>independent variables</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35</a:t>
            </a:fld>
            <a:endParaRPr lang="en-US" dirty="0"/>
          </a:p>
        </p:txBody>
      </p:sp>
    </p:spTree>
    <p:extLst>
      <p:ext uri="{BB962C8B-B14F-4D97-AF65-F5344CB8AC3E}">
        <p14:creationId xmlns:p14="http://schemas.microsoft.com/office/powerpoint/2010/main" val="196347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D21C11-E6C3-4756-9305-FAF881D0AA8D}" type="slidenum">
              <a:rPr lang="en-US" smtClean="0"/>
              <a:t>43</a:t>
            </a:fld>
            <a:endParaRPr lang="en-US"/>
          </a:p>
        </p:txBody>
      </p:sp>
    </p:spTree>
    <p:extLst>
      <p:ext uri="{BB962C8B-B14F-4D97-AF65-F5344CB8AC3E}">
        <p14:creationId xmlns:p14="http://schemas.microsoft.com/office/powerpoint/2010/main" val="225710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Suppose you compare the 3-predictor model’s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to a one-predictor model’s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Does this model have a higher R</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because it’s better? Or is the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higher because it has two more predictors? </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58</a:t>
            </a:fld>
            <a:endParaRPr lang="en-US" dirty="0"/>
          </a:p>
        </p:txBody>
      </p:sp>
    </p:spTree>
    <p:extLst>
      <p:ext uri="{BB962C8B-B14F-4D97-AF65-F5344CB8AC3E}">
        <p14:creationId xmlns:p14="http://schemas.microsoft.com/office/powerpoint/2010/main" val="344788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59</a:t>
            </a:fld>
            <a:endParaRPr lang="en-US" dirty="0"/>
          </a:p>
        </p:txBody>
      </p:sp>
    </p:spTree>
    <p:extLst>
      <p:ext uri="{BB962C8B-B14F-4D97-AF65-F5344CB8AC3E}">
        <p14:creationId xmlns:p14="http://schemas.microsoft.com/office/powerpoint/2010/main" val="45370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60</a:t>
            </a:fld>
            <a:endParaRPr lang="en-US" dirty="0"/>
          </a:p>
        </p:txBody>
      </p:sp>
    </p:spTree>
    <p:extLst>
      <p:ext uri="{BB962C8B-B14F-4D97-AF65-F5344CB8AC3E}">
        <p14:creationId xmlns:p14="http://schemas.microsoft.com/office/powerpoint/2010/main" val="2068724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Franklin Gothic Book"/>
            </a:endParaRP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6" name="Picture 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8" name="Picture 7"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pic>
        <p:nvPicPr>
          <p:cNvPr id="7" name="Picture 6"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14100"/>
            <a:ext cx="355191" cy="355191"/>
          </a:xfrm>
          <a:prstGeom prst="rect">
            <a:avLst/>
          </a:prstGeom>
        </p:spPr>
      </p:pic>
    </p:spTree>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3859305" y="6423585"/>
            <a:ext cx="331694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9" name="Picture 8"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21134"/>
            <a:ext cx="355191" cy="355191"/>
          </a:xfrm>
          <a:prstGeom prst="rect">
            <a:avLst/>
          </a:prstGeom>
        </p:spPr>
      </p:pic>
    </p:spTree>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3" name="Picture 12"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172943" y="3738742"/>
            <a:ext cx="480425" cy="480425"/>
          </a:xfrm>
          <a:prstGeom prst="rect">
            <a:avLst/>
          </a:prstGeom>
        </p:spPr>
      </p:pic>
    </p:spTree>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6" name="Picture 15"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4191000" y="6423585"/>
            <a:ext cx="3005138"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pic>
        <p:nvPicPr>
          <p:cNvPr id="12" name="Picture 11"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8332536" y="707766"/>
            <a:ext cx="355191" cy="355191"/>
          </a:xfrm>
          <a:prstGeom prst="rect">
            <a:avLst/>
          </a:prstGeom>
        </p:spPr>
      </p:pic>
    </p:spTree>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8374809" y="6426787"/>
            <a:ext cx="554038"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9" name="Picture 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pic>
        <p:nvPicPr>
          <p:cNvPr id="11" name="Picture 10" descr="WFU_Univ_Black_Shield-only.eps"/>
          <p:cNvPicPr>
            <a:picLocks noChangeAspect="1"/>
          </p:cNvPicPr>
          <p:nvPr/>
        </p:nvPicPr>
        <p:blipFill>
          <a:blip r:embed="rId2"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7667317" y="265536"/>
            <a:ext cx="355191" cy="355191"/>
          </a:xfrm>
          <a:prstGeom prst="rect">
            <a:avLst/>
          </a:prstGeom>
        </p:spPr>
      </p:pic>
    </p:spTree>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285521"/>
            <a:ext cx="2515438" cy="584775"/>
          </a:xfrm>
        </p:spPr>
        <p:txBody>
          <a:bodyPr/>
          <a:lstStyle/>
          <a:p>
            <a:r>
              <a:rPr lang="en-US" dirty="0"/>
              <a:t>Click to edit title</a:t>
            </a:r>
          </a:p>
        </p:txBody>
      </p:sp>
      <p:sp>
        <p:nvSpPr>
          <p:cNvPr id="6" name="Text Placeholder 2"/>
          <p:cNvSpPr>
            <a:spLocks noGrp="1"/>
          </p:cNvSpPr>
          <p:nvPr>
            <p:ph type="body" sz="quarter" idx="12" hasCustomPrompt="1"/>
          </p:nvPr>
        </p:nvSpPr>
        <p:spPr>
          <a:xfrm flipH="1">
            <a:off x="2635255" y="408631"/>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a:t>Click to edit subtitle</a:t>
            </a:r>
          </a:p>
        </p:txBody>
      </p:sp>
      <p:sp>
        <p:nvSpPr>
          <p:cNvPr id="4" name="Content Placeholder 3"/>
          <p:cNvSpPr>
            <a:spLocks noGrp="1"/>
          </p:cNvSpPr>
          <p:nvPr>
            <p:ph sz="quarter" idx="11" hasCustomPrompt="1"/>
          </p:nvPr>
        </p:nvSpPr>
        <p:spPr>
          <a:xfrm>
            <a:off x="457200" y="2736503"/>
            <a:ext cx="8232776" cy="1384995"/>
          </a:xfrm>
        </p:spPr>
        <p:txBody>
          <a:bodyPr wrap="square" anchor="ctr">
            <a:spAutoFit/>
          </a:bodyPr>
          <a:lstStyle>
            <a:lvl1pPr>
              <a:defRPr baseline="0"/>
            </a:lvl1pPr>
            <a:lvl2pPr>
              <a:defRPr baseline="0"/>
            </a:lvl2pPr>
            <a:lvl3pPr>
              <a:defRPr baseline="0"/>
            </a:lvl3pPr>
            <a:lvl4pPr>
              <a:defRPr baseline="0"/>
            </a:lvl4pPr>
            <a:lvl5pPr>
              <a:defRPr baseline="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4"/>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3791039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904645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04792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604942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64475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1" name="Picture 10"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3052181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36243532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6227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2382725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469695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14730107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CD9310-CA16-465E-86C2-0154C57635CD}" type="slidenum">
              <a:rPr lang="en-US" smtClean="0"/>
              <a:t>‹#›</a:t>
            </a:fld>
            <a:endParaRPr lang="en-US" dirty="0"/>
          </a:p>
        </p:txBody>
      </p:sp>
    </p:spTree>
    <p:extLst>
      <p:ext uri="{BB962C8B-B14F-4D97-AF65-F5344CB8AC3E}">
        <p14:creationId xmlns:p14="http://schemas.microsoft.com/office/powerpoint/2010/main" val="74176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39726" y="3096972"/>
            <a:ext cx="7116763" cy="430887"/>
          </a:xfrm>
        </p:spPr>
        <p:txBody>
          <a:bodyPr anchor="b"/>
          <a:lstStyle>
            <a:lvl1pPr>
              <a:defRPr sz="2200" cap="all"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339726" y="3441126"/>
            <a:ext cx="7116763" cy="276999"/>
          </a:xfrm>
        </p:spPr>
        <p:txBody>
          <a:bodyPr wrap="square" anchor="t">
            <a:spAutoFit/>
          </a:bodyPr>
          <a:lstStyle>
            <a:lvl1pPr marL="0" indent="0" algn="r">
              <a:lnSpc>
                <a:spcPct val="100000"/>
              </a:lnSpc>
              <a:buFont typeface="Arial" pitchFamily="34" charset="0"/>
              <a:buNone/>
              <a:defRPr sz="1200" b="1" cap="all" baseline="0">
                <a:solidFill>
                  <a:schemeClr val="bg1"/>
                </a:solidFill>
              </a:defRPr>
            </a:lvl1pPr>
          </a:lstStyle>
          <a:p>
            <a:pPr lvl="0"/>
            <a:r>
              <a:rPr lang="en-US" dirty="0"/>
              <a:t>Click to edit subtitle</a:t>
            </a:r>
          </a:p>
        </p:txBody>
      </p:sp>
      <p:sp>
        <p:nvSpPr>
          <p:cNvPr id="10" name="TextBox 3"/>
          <p:cNvSpPr txBox="1"/>
          <p:nvPr/>
        </p:nvSpPr>
        <p:spPr>
          <a:xfrm>
            <a:off x="1" y="6678464"/>
            <a:ext cx="1931989" cy="153888"/>
          </a:xfrm>
          <a:prstGeom prst="rect">
            <a:avLst/>
          </a:prstGeom>
          <a:noFill/>
        </p:spPr>
        <p:txBody>
          <a:bodyPr wrap="square" anchor="ctr">
            <a:spAutoFit/>
          </a:bodyPr>
          <a:lstStyle/>
          <a:p>
            <a:pPr defTabSz="914400" eaLnBrk="0" hangingPunct="0">
              <a:defRPr/>
            </a:pPr>
            <a:r>
              <a:rPr lang="en-US" sz="400" kern="300" spc="50" dirty="0">
                <a:solidFill>
                  <a:srgbClr val="007DC3"/>
                </a:solidFill>
                <a:ea typeface="ＭＳ Ｐゴシック" pitchFamily="34" charset="-128"/>
                <a:cs typeface="Arial"/>
              </a:rPr>
              <a:t>Copyright © 2015, SAS Institute Inc. All rights reserved.</a:t>
            </a:r>
          </a:p>
        </p:txBody>
      </p:sp>
      <p:cxnSp>
        <p:nvCxnSpPr>
          <p:cNvPr id="7" name="Straight Connector 4"/>
          <p:cNvCxnSpPr/>
          <p:nvPr/>
        </p:nvCxnSpPr>
        <p:spPr bwMode="auto">
          <a:xfrm>
            <a:off x="7670800" y="0"/>
            <a:ext cx="0" cy="6858000"/>
          </a:xfrm>
          <a:prstGeom prst="line">
            <a:avLst/>
          </a:prstGeom>
          <a:solidFill>
            <a:schemeClr val="accent1"/>
          </a:solidFill>
          <a:ln w="12700" cap="flat" cmpd="sng" algn="ctr">
            <a:gradFill flip="none" rotWithShape="1">
              <a:gsLst>
                <a:gs pos="0">
                  <a:schemeClr val="accent1"/>
                </a:gs>
                <a:gs pos="100000">
                  <a:schemeClr val="accent1">
                    <a:alpha val="0"/>
                  </a:schemeClr>
                </a:gs>
              </a:gsLst>
              <a:lin ang="5400000" scaled="1"/>
              <a:tileRect/>
            </a:gradFill>
            <a:prstDash val="solid"/>
            <a:round/>
            <a:headEnd type="none" w="med" len="med"/>
            <a:tailEnd type="none" w="med" len="med"/>
          </a:ln>
          <a:effectLst/>
        </p:spPr>
      </p:cxnSp>
      <p:pic>
        <p:nvPicPr>
          <p:cNvPr id="2"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3839" y="3171576"/>
            <a:ext cx="725467" cy="514848"/>
          </a:xfrm>
          <a:prstGeom prst="rect">
            <a:avLst/>
          </a:prstGeom>
        </p:spPr>
      </p:pic>
    </p:spTree>
    <p:extLst>
      <p:ext uri="{BB962C8B-B14F-4D97-AF65-F5344CB8AC3E}">
        <p14:creationId xmlns:p14="http://schemas.microsoft.com/office/powerpoint/2010/main" val="3003273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285521"/>
            <a:ext cx="2515438" cy="584775"/>
          </a:xfrm>
        </p:spPr>
        <p:txBody>
          <a:bodyPr/>
          <a:lstStyle/>
          <a:p>
            <a:r>
              <a:rPr lang="en-US" dirty="0"/>
              <a:t>Click to edit title</a:t>
            </a:r>
          </a:p>
        </p:txBody>
      </p:sp>
      <p:sp>
        <p:nvSpPr>
          <p:cNvPr id="6" name="Text Placeholder 2"/>
          <p:cNvSpPr>
            <a:spLocks noGrp="1"/>
          </p:cNvSpPr>
          <p:nvPr>
            <p:ph type="body" sz="quarter" idx="12" hasCustomPrompt="1"/>
          </p:nvPr>
        </p:nvSpPr>
        <p:spPr>
          <a:xfrm flipH="1">
            <a:off x="2635255" y="408631"/>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a:t>Click to edit subtitle</a:t>
            </a:r>
          </a:p>
        </p:txBody>
      </p:sp>
      <p:sp>
        <p:nvSpPr>
          <p:cNvPr id="4" name="Content Placeholder 3"/>
          <p:cNvSpPr>
            <a:spLocks noGrp="1"/>
          </p:cNvSpPr>
          <p:nvPr>
            <p:ph sz="quarter" idx="11" hasCustomPrompt="1"/>
          </p:nvPr>
        </p:nvSpPr>
        <p:spPr>
          <a:xfrm>
            <a:off x="457200" y="2736503"/>
            <a:ext cx="8232776" cy="1384995"/>
          </a:xfrm>
        </p:spPr>
        <p:txBody>
          <a:bodyPr wrap="square" anchor="ctr">
            <a:spAutoFit/>
          </a:bodyPr>
          <a:lstStyle>
            <a:lvl1pPr>
              <a:defRPr baseline="0"/>
            </a:lvl1pPr>
            <a:lvl2pPr>
              <a:defRPr baseline="0"/>
            </a:lvl2pPr>
            <a:lvl3pPr>
              <a:defRPr baseline="0"/>
            </a:lvl3pPr>
            <a:lvl4pPr>
              <a:defRPr baseline="0"/>
            </a:lvl4pPr>
            <a:lvl5pPr>
              <a:defRPr baseline="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4"/>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33316415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pic>
        <p:nvPicPr>
          <p:cNvPr id="11"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896927"/>
            <a:ext cx="9144000" cy="1518459"/>
          </a:xfrm>
          <a:prstGeom prst="rect">
            <a:avLst/>
          </a:prstGeom>
        </p:spPr>
      </p:pic>
      <p:sp>
        <p:nvSpPr>
          <p:cNvPr id="2" name="Title 1"/>
          <p:cNvSpPr>
            <a:spLocks noGrp="1"/>
          </p:cNvSpPr>
          <p:nvPr>
            <p:ph type="title" hasCustomPrompt="1"/>
          </p:nvPr>
        </p:nvSpPr>
        <p:spPr>
          <a:xfrm>
            <a:off x="465522" y="2322328"/>
            <a:ext cx="6971533" cy="400110"/>
          </a:xfrm>
        </p:spPr>
        <p:txBody>
          <a:bodyPr anchor="b"/>
          <a:lstStyle>
            <a:lvl1pPr>
              <a:defRPr sz="2000" baseline="0">
                <a:solidFill>
                  <a:schemeClr val="bg1"/>
                </a:solidFill>
              </a:defRPr>
            </a:lvl1pPr>
          </a:lstStyle>
          <a:p>
            <a:r>
              <a:rPr lang="en-US" dirty="0"/>
              <a:t>Click to edit title</a:t>
            </a:r>
          </a:p>
        </p:txBody>
      </p:sp>
      <p:sp>
        <p:nvSpPr>
          <p:cNvPr id="4" name="Text Placeholder 2"/>
          <p:cNvSpPr>
            <a:spLocks noGrp="1"/>
          </p:cNvSpPr>
          <p:nvPr>
            <p:ph type="body" sz="quarter" idx="10" hasCustomPrompt="1"/>
          </p:nvPr>
        </p:nvSpPr>
        <p:spPr>
          <a:xfrm>
            <a:off x="465138" y="2722307"/>
            <a:ext cx="6972300" cy="276999"/>
          </a:xfrm>
        </p:spPr>
        <p:txBody>
          <a:bodyPr anchor="t">
            <a:spAutoFit/>
          </a:bodyPr>
          <a:lstStyle>
            <a:lvl1pPr marL="0" indent="0" algn="r">
              <a:lnSpc>
                <a:spcPct val="100000"/>
              </a:lnSpc>
              <a:buFont typeface="Arial" pitchFamily="34" charset="0"/>
              <a:buNone/>
              <a:defRPr sz="1200" b="1" i="0" cap="all" baseline="0">
                <a:solidFill>
                  <a:schemeClr val="bg1"/>
                </a:solidFill>
              </a:defRPr>
            </a:lvl1pPr>
          </a:lstStyle>
          <a:p>
            <a:pPr lvl="0"/>
            <a:r>
              <a:rPr lang="en-US" dirty="0"/>
              <a:t>Click to edit subtitle</a:t>
            </a:r>
          </a:p>
        </p:txBody>
      </p:sp>
      <p:sp>
        <p:nvSpPr>
          <p:cNvPr id="10" name="TextBox 3"/>
          <p:cNvSpPr txBox="1"/>
          <p:nvPr/>
        </p:nvSpPr>
        <p:spPr>
          <a:xfrm>
            <a:off x="1" y="6678464"/>
            <a:ext cx="1931989" cy="153888"/>
          </a:xfrm>
          <a:prstGeom prst="rect">
            <a:avLst/>
          </a:prstGeom>
          <a:noFill/>
        </p:spPr>
        <p:txBody>
          <a:bodyPr wrap="square" anchor="ctr">
            <a:spAutoFit/>
          </a:bodyPr>
          <a:lstStyle/>
          <a:p>
            <a:pPr defTabSz="274320" eaLnBrk="0" hangingPunct="0">
              <a:defRPr/>
            </a:pPr>
            <a:r>
              <a:rPr lang="en-US" sz="400" kern="300" spc="50" dirty="0">
                <a:solidFill>
                  <a:srgbClr val="B0B7BB">
                    <a:lumMod val="40000"/>
                    <a:lumOff val="60000"/>
                  </a:srgbClr>
                </a:solidFill>
                <a:ea typeface="ＭＳ Ｐゴシック" pitchFamily="34" charset="-128"/>
                <a:cs typeface="Arial"/>
              </a:rPr>
              <a:t>Copyright © 2015, SAS Institute Inc. All rights reserved.</a:t>
            </a:r>
          </a:p>
        </p:txBody>
      </p:sp>
      <p:cxnSp>
        <p:nvCxnSpPr>
          <p:cNvPr id="5" name="Straight Connector 4"/>
          <p:cNvCxnSpPr/>
          <p:nvPr/>
        </p:nvCxnSpPr>
        <p:spPr bwMode="auto">
          <a:xfrm>
            <a:off x="7670800" y="1900979"/>
            <a:ext cx="0" cy="1524000"/>
          </a:xfrm>
          <a:prstGeom prst="line">
            <a:avLst/>
          </a:prstGeom>
          <a:solidFill>
            <a:schemeClr val="accent1"/>
          </a:solidFill>
          <a:ln w="12700" cap="flat" cmpd="sng" algn="ctr">
            <a:gradFill flip="none" rotWithShape="1">
              <a:gsLst>
                <a:gs pos="0">
                  <a:schemeClr val="accent1"/>
                </a:gs>
                <a:gs pos="100000">
                  <a:schemeClr val="accent1">
                    <a:alpha val="0"/>
                  </a:schemeClr>
                </a:gs>
              </a:gsLst>
              <a:lin ang="5400000" scaled="1"/>
              <a:tileRect/>
            </a:gradFill>
            <a:prstDash val="solid"/>
            <a:round/>
            <a:headEnd type="none" w="med" len="med"/>
            <a:tailEnd type="none" w="med" len="med"/>
          </a:ln>
          <a:effectLst/>
        </p:spPr>
      </p:cxnSp>
      <p:pic>
        <p:nvPicPr>
          <p:cNvPr id="7"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43839" y="2406313"/>
            <a:ext cx="725467" cy="514848"/>
          </a:xfrm>
          <a:prstGeom prst="rect">
            <a:avLst/>
          </a:prstGeom>
        </p:spPr>
      </p:pic>
    </p:spTree>
    <p:extLst>
      <p:ext uri="{BB962C8B-B14F-4D97-AF65-F5344CB8AC3E}">
        <p14:creationId xmlns:p14="http://schemas.microsoft.com/office/powerpoint/2010/main" val="31736260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5" name="Picture 14"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pic>
        <p:nvPicPr>
          <p:cNvPr id="18" name="Picture 17"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9325" y="415259"/>
            <a:ext cx="480425" cy="480425"/>
          </a:xfrm>
          <a:prstGeom prst="rect">
            <a:avLst/>
          </a:prstGeom>
        </p:spPr>
      </p:pic>
    </p:spTree>
    <p:extLst>
      <p:ext uri="{BB962C8B-B14F-4D97-AF65-F5344CB8AC3E}">
        <p14:creationId xmlns:p14="http://schemas.microsoft.com/office/powerpoint/2010/main" val="20707093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285521"/>
            <a:ext cx="2515438" cy="584775"/>
          </a:xfrm>
        </p:spPr>
        <p:txBody>
          <a:bodyPr/>
          <a:lstStyle/>
          <a:p>
            <a:r>
              <a:rPr lang="en-US" dirty="0"/>
              <a:t>Click to edit title</a:t>
            </a:r>
          </a:p>
        </p:txBody>
      </p:sp>
      <p:sp>
        <p:nvSpPr>
          <p:cNvPr id="5" name="Text Placeholder 2"/>
          <p:cNvSpPr>
            <a:spLocks noGrp="1"/>
          </p:cNvSpPr>
          <p:nvPr>
            <p:ph type="body" sz="quarter" idx="11" hasCustomPrompt="1"/>
          </p:nvPr>
        </p:nvSpPr>
        <p:spPr>
          <a:xfrm flipH="1">
            <a:off x="2635257" y="408631"/>
            <a:ext cx="6061271"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a:t>Click to edit subtitle</a:t>
            </a:r>
          </a:p>
        </p:txBody>
      </p:sp>
      <p:cxnSp>
        <p:nvCxnSpPr>
          <p:cNvPr id="8" name="Straight Connector 3"/>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38242129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7831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pic>
        <p:nvPicPr>
          <p:cNvPr id="9"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2629916" cy="6858000"/>
          </a:xfrm>
          <a:prstGeom prst="rect">
            <a:avLst/>
          </a:prstGeom>
        </p:spPr>
      </p:pic>
      <p:sp>
        <p:nvSpPr>
          <p:cNvPr id="2" name="Title 1"/>
          <p:cNvSpPr>
            <a:spLocks noGrp="1"/>
          </p:cNvSpPr>
          <p:nvPr>
            <p:ph type="title" hasCustomPrompt="1"/>
          </p:nvPr>
        </p:nvSpPr>
        <p:spPr>
          <a:xfrm>
            <a:off x="152400" y="285521"/>
            <a:ext cx="2330456" cy="584775"/>
          </a:xfrm>
        </p:spPr>
        <p:txBody>
          <a:bodyPr/>
          <a:lstStyle>
            <a:lvl1pPr>
              <a:defRPr baseline="0">
                <a:solidFill>
                  <a:schemeClr val="bg1"/>
                </a:solidFill>
                <a:effectLst>
                  <a:outerShdw blurRad="38100" dist="38100" dir="2700000" algn="tl">
                    <a:srgbClr val="000000">
                      <a:alpha val="43137"/>
                    </a:srgbClr>
                  </a:outerShdw>
                </a:effectLst>
              </a:defRPr>
            </a:lvl1pPr>
          </a:lstStyle>
          <a:p>
            <a:r>
              <a:rPr lang="en-US" dirty="0"/>
              <a:t>Click to edit title</a:t>
            </a:r>
          </a:p>
        </p:txBody>
      </p:sp>
      <p:sp>
        <p:nvSpPr>
          <p:cNvPr id="16" name="Text Placeholder 2"/>
          <p:cNvSpPr>
            <a:spLocks noGrp="1"/>
          </p:cNvSpPr>
          <p:nvPr>
            <p:ph type="body" sz="quarter" idx="11" hasCustomPrompt="1"/>
          </p:nvPr>
        </p:nvSpPr>
        <p:spPr>
          <a:xfrm>
            <a:off x="2736851" y="408631"/>
            <a:ext cx="5953124"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effectLs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2736850" y="2736503"/>
            <a:ext cx="5943600" cy="1384995"/>
          </a:xfrm>
        </p:spPr>
        <p:txBody>
          <a:bodyPr anchor="ctr">
            <a:sp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3" hasCustomPrompt="1"/>
          </p:nvPr>
        </p:nvSpPr>
        <p:spPr>
          <a:xfrm>
            <a:off x="152400" y="3050435"/>
            <a:ext cx="2325116" cy="757130"/>
          </a:xfrm>
        </p:spPr>
        <p:txBody>
          <a:bodyPr wrap="square" anchor="ctr">
            <a:spAutoFit/>
          </a:bodyPr>
          <a:lstStyle>
            <a:lvl1pPr marL="0" indent="0" algn="r">
              <a:buFont typeface="Arial" pitchFamily="34" charset="0"/>
              <a:buNone/>
              <a:defRPr sz="1800" b="1" cap="none" baseline="0">
                <a:solidFill>
                  <a:schemeClr val="bg1"/>
                </a:solidFill>
                <a:effectLst/>
                <a:latin typeface="+mn-lt"/>
              </a:defRPr>
            </a:lvl1pPr>
          </a:lstStyle>
          <a:p>
            <a:pPr lvl="0"/>
            <a:r>
              <a:rPr lang="en-US" dirty="0"/>
              <a:t>Click to edit caption text</a:t>
            </a:r>
          </a:p>
        </p:txBody>
      </p:sp>
      <p:sp>
        <p:nvSpPr>
          <p:cNvPr id="11" name="TextBox 5"/>
          <p:cNvSpPr txBox="1"/>
          <p:nvPr/>
        </p:nvSpPr>
        <p:spPr>
          <a:xfrm>
            <a:off x="1" y="6678464"/>
            <a:ext cx="1931989" cy="153888"/>
          </a:xfrm>
          <a:prstGeom prst="rect">
            <a:avLst/>
          </a:prstGeom>
          <a:noFill/>
        </p:spPr>
        <p:txBody>
          <a:bodyPr wrap="square" anchor="ctr">
            <a:spAutoFit/>
          </a:bodyPr>
          <a:lstStyle/>
          <a:p>
            <a:pPr defTabSz="914400" eaLnBrk="0" hangingPunct="0">
              <a:defRPr/>
            </a:pPr>
            <a:r>
              <a:rPr lang="en-US" sz="400" kern="300" spc="50" dirty="0">
                <a:solidFill>
                  <a:srgbClr val="007DC3"/>
                </a:solidFill>
                <a:ea typeface="ＭＳ Ｐゴシック" pitchFamily="34" charset="-128"/>
                <a:cs typeface="Arial"/>
              </a:rPr>
              <a:t>Copyright © 2015, SAS Institute Inc. All rights reserved.</a:t>
            </a:r>
          </a:p>
        </p:txBody>
      </p:sp>
      <p:pic>
        <p:nvPicPr>
          <p:cNvPr id="10"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0441" y="6227611"/>
            <a:ext cx="1018358" cy="315899"/>
          </a:xfrm>
          <a:prstGeom prst="rect">
            <a:avLst/>
          </a:prstGeom>
        </p:spPr>
      </p:pic>
    </p:spTree>
    <p:extLst>
      <p:ext uri="{BB962C8B-B14F-4D97-AF65-F5344CB8AC3E}">
        <p14:creationId xmlns:p14="http://schemas.microsoft.com/office/powerpoint/2010/main" val="19315975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ase Study Only">
    <p:spTree>
      <p:nvGrpSpPr>
        <p:cNvPr id="1" name=""/>
        <p:cNvGrpSpPr/>
        <p:nvPr/>
      </p:nvGrpSpPr>
      <p:grpSpPr>
        <a:xfrm>
          <a:off x="0" y="0"/>
          <a:ext cx="0" cy="0"/>
          <a:chOff x="0" y="0"/>
          <a:chExt cx="0" cy="0"/>
        </a:xfrm>
      </p:grpSpPr>
      <p:pic>
        <p:nvPicPr>
          <p:cNvPr id="12"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15100" y="0"/>
            <a:ext cx="2628900" cy="6858000"/>
          </a:xfrm>
          <a:prstGeom prst="rect">
            <a:avLst/>
          </a:prstGeom>
        </p:spPr>
      </p:pic>
      <p:sp>
        <p:nvSpPr>
          <p:cNvPr id="2" name="Title 1"/>
          <p:cNvSpPr>
            <a:spLocks noGrp="1"/>
          </p:cNvSpPr>
          <p:nvPr>
            <p:ph type="title" hasCustomPrompt="1"/>
          </p:nvPr>
        </p:nvSpPr>
        <p:spPr>
          <a:xfrm>
            <a:off x="119818" y="285521"/>
            <a:ext cx="2515438" cy="584775"/>
          </a:xfrm>
        </p:spPr>
        <p:txBody>
          <a:bodyPr/>
          <a:lstStyle>
            <a:lvl1pPr>
              <a:defRPr baseline="0"/>
            </a:lvl1pPr>
          </a:lstStyle>
          <a:p>
            <a:r>
              <a:rPr lang="en-US" dirty="0"/>
              <a:t>Click to edit title</a:t>
            </a:r>
          </a:p>
        </p:txBody>
      </p:sp>
      <p:sp>
        <p:nvSpPr>
          <p:cNvPr id="21" name="Text Placeholder 2"/>
          <p:cNvSpPr>
            <a:spLocks noGrp="1"/>
          </p:cNvSpPr>
          <p:nvPr>
            <p:ph type="body" sz="quarter" idx="11" hasCustomPrompt="1"/>
          </p:nvPr>
        </p:nvSpPr>
        <p:spPr>
          <a:xfrm>
            <a:off x="2635256" y="424021"/>
            <a:ext cx="3879844" cy="307777"/>
          </a:xfrm>
        </p:spPr>
        <p:txBody>
          <a:bodyPr wrap="square" anchor="ctr">
            <a:spAutoFit/>
          </a:bodyPr>
          <a:lstStyle>
            <a:lvl1pPr marL="0" indent="0" algn="l">
              <a:lnSpc>
                <a:spcPct val="100000"/>
              </a:lnSpc>
              <a:buFont typeface="Arial" pitchFamily="34" charset="0"/>
              <a:buNone/>
              <a:defRPr sz="1400" b="1" cap="all" baseline="0">
                <a:solidFill>
                  <a:schemeClr val="tx2">
                    <a:lumMod val="50000"/>
                  </a:schemeClr>
                </a:solidFill>
                <a:effectLst/>
              </a:defRPr>
            </a:lvl1pPr>
          </a:lstStyle>
          <a:p>
            <a:pPr lvl="0"/>
            <a:r>
              <a:rPr lang="en-US" dirty="0"/>
              <a:t>Click to edit subtitle</a:t>
            </a:r>
          </a:p>
        </p:txBody>
      </p:sp>
      <p:sp>
        <p:nvSpPr>
          <p:cNvPr id="5" name="Content Placeholder 3"/>
          <p:cNvSpPr>
            <a:spLocks noGrp="1"/>
          </p:cNvSpPr>
          <p:nvPr>
            <p:ph sz="quarter" idx="15" hasCustomPrompt="1"/>
          </p:nvPr>
        </p:nvSpPr>
        <p:spPr>
          <a:xfrm>
            <a:off x="466405" y="2736503"/>
            <a:ext cx="5578454" cy="1384995"/>
          </a:xfrm>
        </p:spPr>
        <p:txBody>
          <a:bodyPr anchor="ctr">
            <a:spAutoFit/>
          </a:bodyPr>
          <a:lstStyle>
            <a:lvl1pPr>
              <a:defRPr baseline="0"/>
            </a:lvl1pPr>
            <a:lvl2pPr>
              <a:defRPr baseline="0"/>
            </a:lvl2pPr>
            <a:lvl3pPr>
              <a:defRPr baseline="0"/>
            </a:lvl3pPr>
            <a:lvl4pPr>
              <a:defRPr baseline="0"/>
            </a:lvl4pPr>
            <a:lvl5pPr>
              <a:defRPr baseline="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half" idx="13" hasCustomPrompt="1"/>
          </p:nvPr>
        </p:nvSpPr>
        <p:spPr>
          <a:xfrm flipH="1">
            <a:off x="6602412" y="424021"/>
            <a:ext cx="2448465" cy="307777"/>
          </a:xfrm>
        </p:spPr>
        <p:txBody>
          <a:bodyPr anchor="ctr"/>
          <a:lstStyle>
            <a:lvl1pPr marL="0" indent="0" algn="l">
              <a:lnSpc>
                <a:spcPct val="100000"/>
              </a:lnSpc>
              <a:buFont typeface="Arial" pitchFamily="34" charset="0"/>
              <a:buNone/>
              <a:defRPr sz="1400" b="1" cap="all" baseline="0">
                <a:solidFill>
                  <a:schemeClr val="bg1"/>
                </a:solidFill>
                <a:effectLst>
                  <a:outerShdw blurRad="38100" dist="38100" dir="2700000" algn="tl">
                    <a:srgbClr val="000000">
                      <a:alpha val="43137"/>
                    </a:srgbClr>
                  </a:outerShdw>
                </a:effectLst>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6602878" y="3050435"/>
            <a:ext cx="2448000" cy="757130"/>
          </a:xfrm>
        </p:spPr>
        <p:txBody>
          <a:bodyPr wrap="square" anchor="ctr">
            <a:spAutoFit/>
          </a:bodyPr>
          <a:lstStyle>
            <a:lvl1pPr marL="0" indent="0">
              <a:buFont typeface="Arial" pitchFamily="34" charset="0"/>
              <a:buNone/>
              <a:defRPr sz="1800" b="1"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14" name="TextBox 6"/>
          <p:cNvSpPr txBox="1"/>
          <p:nvPr/>
        </p:nvSpPr>
        <p:spPr>
          <a:xfrm>
            <a:off x="1" y="6678464"/>
            <a:ext cx="1931989" cy="153888"/>
          </a:xfrm>
          <a:prstGeom prst="rect">
            <a:avLst/>
          </a:prstGeom>
          <a:noFill/>
        </p:spPr>
        <p:txBody>
          <a:bodyPr wrap="square" anchor="ctr">
            <a:spAutoFit/>
          </a:bodyPr>
          <a:lstStyle/>
          <a:p>
            <a:pPr defTabSz="274320" eaLnBrk="0" hangingPunct="0">
              <a:defRPr/>
            </a:pPr>
            <a:r>
              <a:rPr lang="en-US" sz="400" kern="300" spc="50" dirty="0">
                <a:solidFill>
                  <a:srgbClr val="B0B7BB">
                    <a:lumMod val="40000"/>
                    <a:lumOff val="60000"/>
                  </a:srgbClr>
                </a:solidFill>
                <a:ea typeface="ＭＳ Ｐゴシック" pitchFamily="34" charset="-128"/>
                <a:cs typeface="Arial"/>
              </a:rPr>
              <a:t>Copyright © 2015, SAS Institute Inc. All rights reserved.</a:t>
            </a:r>
          </a:p>
        </p:txBody>
      </p:sp>
      <p:pic>
        <p:nvPicPr>
          <p:cNvPr id="13"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79299" y="6228353"/>
            <a:ext cx="1018358" cy="314415"/>
          </a:xfrm>
          <a:prstGeom prst="rect">
            <a:avLst/>
          </a:prstGeom>
        </p:spPr>
      </p:pic>
      <p:cxnSp>
        <p:nvCxnSpPr>
          <p:cNvPr id="17" name="Straight Connector 8"/>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9727225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pic>
        <p:nvPicPr>
          <p:cNvPr id="3" name="Picture 8" descr="C:\Users\RussianBear\Desktop\OnCloud_Jon\CloudComputing_NIST_IMAGES\PanoramicBLU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469900"/>
            <a:ext cx="9144000" cy="3906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119818" y="285521"/>
            <a:ext cx="2515438" cy="584775"/>
          </a:xfrm>
        </p:spPr>
        <p:txBody>
          <a:bodyPr/>
          <a:lstStyle/>
          <a:p>
            <a:r>
              <a:rPr lang="en-US" dirty="0"/>
              <a:t>Click to edit title</a:t>
            </a:r>
          </a:p>
        </p:txBody>
      </p:sp>
      <p:sp>
        <p:nvSpPr>
          <p:cNvPr id="9" name="Text Placeholder 2"/>
          <p:cNvSpPr>
            <a:spLocks noGrp="1"/>
          </p:cNvSpPr>
          <p:nvPr>
            <p:ph type="body" sz="quarter" idx="12" hasCustomPrompt="1"/>
          </p:nvPr>
        </p:nvSpPr>
        <p:spPr>
          <a:xfrm>
            <a:off x="2635250" y="408631"/>
            <a:ext cx="6051550" cy="338554"/>
          </a:xfrm>
        </p:spPr>
        <p:txBody>
          <a:bodyPr anchor="ctr"/>
          <a:lstStyle>
            <a:lvl1pPr marL="0" indent="0" algn="l">
              <a:lnSpc>
                <a:spcPct val="100000"/>
              </a:lnSpc>
              <a:buNone/>
              <a:defRPr sz="1600" b="1" i="0" cap="all" baseline="0">
                <a:solidFill>
                  <a:schemeClr val="tx2">
                    <a:lumMod val="50000"/>
                  </a:schemeClr>
                </a:solidFill>
              </a:defRPr>
            </a:lvl1pPr>
          </a:lstStyle>
          <a:p>
            <a:pPr lvl="0"/>
            <a:r>
              <a:rPr lang="en-US" dirty="0"/>
              <a:t>Click to edit subtitle</a:t>
            </a:r>
          </a:p>
        </p:txBody>
      </p:sp>
      <p:sp>
        <p:nvSpPr>
          <p:cNvPr id="17" name="Content Placeholder 3"/>
          <p:cNvSpPr>
            <a:spLocks noGrp="1"/>
          </p:cNvSpPr>
          <p:nvPr>
            <p:ph sz="quarter" idx="13" hasCustomPrompt="1"/>
          </p:nvPr>
        </p:nvSpPr>
        <p:spPr>
          <a:xfrm>
            <a:off x="468313" y="2736503"/>
            <a:ext cx="4010025" cy="1384995"/>
          </a:xfrm>
        </p:spPr>
        <p:txBody>
          <a:bodyPr wrap="square" anchor="ctr">
            <a:sp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4"/>
          <p:cNvSpPr>
            <a:spLocks noGrp="1"/>
          </p:cNvSpPr>
          <p:nvPr>
            <p:ph sz="quarter" idx="14" hasCustomPrompt="1"/>
          </p:nvPr>
        </p:nvSpPr>
        <p:spPr>
          <a:xfrm>
            <a:off x="4664076" y="2736503"/>
            <a:ext cx="4022725" cy="1384995"/>
          </a:xfrm>
        </p:spPr>
        <p:txBody>
          <a:bodyPr anchor="ct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5"/>
          <p:cNvSpPr txBox="1"/>
          <p:nvPr/>
        </p:nvSpPr>
        <p:spPr>
          <a:xfrm>
            <a:off x="1" y="6678464"/>
            <a:ext cx="1931989" cy="153888"/>
          </a:xfrm>
          <a:prstGeom prst="rect">
            <a:avLst/>
          </a:prstGeom>
          <a:noFill/>
        </p:spPr>
        <p:txBody>
          <a:bodyPr wrap="square" anchor="ctr">
            <a:spAutoFit/>
          </a:bodyPr>
          <a:lstStyle/>
          <a:p>
            <a:pPr defTabSz="274320" eaLnBrk="0" hangingPunct="0">
              <a:defRPr/>
            </a:pPr>
            <a:r>
              <a:rPr lang="en-US" sz="400" kern="300" spc="50" dirty="0">
                <a:solidFill>
                  <a:srgbClr val="B0B7BB">
                    <a:lumMod val="40000"/>
                    <a:lumOff val="60000"/>
                  </a:srgbClr>
                </a:solidFill>
                <a:ea typeface="ＭＳ Ｐゴシック" pitchFamily="34" charset="-128"/>
                <a:cs typeface="Arial"/>
              </a:rPr>
              <a:t>Copyright © 2015, SAS Institute Inc. All rights reserved.</a:t>
            </a:r>
          </a:p>
        </p:txBody>
      </p:sp>
      <p:pic>
        <p:nvPicPr>
          <p:cNvPr id="5"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0441" y="6227611"/>
            <a:ext cx="1018358" cy="315899"/>
          </a:xfrm>
          <a:prstGeom prst="rect">
            <a:avLst/>
          </a:prstGeom>
        </p:spPr>
      </p:pic>
      <p:cxnSp>
        <p:nvCxnSpPr>
          <p:cNvPr id="6" name="Straight Connector 7"/>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4438555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9818" y="285521"/>
            <a:ext cx="2515438" cy="584775"/>
          </a:xfrm>
        </p:spPr>
        <p:txBody>
          <a:bodyPr/>
          <a:lstStyle/>
          <a:p>
            <a:r>
              <a:rPr lang="en-US" dirty="0"/>
              <a:t>Click to edit title</a:t>
            </a:r>
          </a:p>
        </p:txBody>
      </p:sp>
      <p:sp>
        <p:nvSpPr>
          <p:cNvPr id="5" name="Text Placeholder 2"/>
          <p:cNvSpPr>
            <a:spLocks noGrp="1"/>
          </p:cNvSpPr>
          <p:nvPr>
            <p:ph type="body" sz="quarter" idx="3" hasCustomPrompt="1"/>
          </p:nvPr>
        </p:nvSpPr>
        <p:spPr>
          <a:xfrm>
            <a:off x="2635256" y="408631"/>
            <a:ext cx="6047152" cy="338554"/>
          </a:xfrm>
        </p:spPr>
        <p:txBody>
          <a:bodyPr wrap="square" anchor="ctr">
            <a:spAutoFit/>
          </a:bodyPr>
          <a:lstStyle>
            <a:lvl1pPr marL="0" indent="0">
              <a:lnSpc>
                <a:spcPct val="100000"/>
              </a:lnSpc>
              <a:buFont typeface="Arial" pitchFamily="34" charset="0"/>
              <a:buNone/>
              <a:defRPr sz="1600" b="1" cap="all" baseline="0">
                <a:solidFill>
                  <a:schemeClr val="tx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457202" y="2736503"/>
            <a:ext cx="3883025" cy="1384995"/>
          </a:xfrm>
        </p:spPr>
        <p:txBody>
          <a:bodyPr wrap="square" anchor="ctr">
            <a:spAutoFit/>
          </a:bodyPr>
          <a:lstStyle>
            <a:lvl1pPr>
              <a:defRPr sz="1800" baseline="0"/>
            </a:lvl1pPr>
            <a:lvl2pPr>
              <a:defRPr sz="16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quarter" idx="15" hasCustomPrompt="1"/>
          </p:nvPr>
        </p:nvSpPr>
        <p:spPr>
          <a:xfrm>
            <a:off x="4802188" y="2736503"/>
            <a:ext cx="3880221" cy="1384995"/>
          </a:xfrm>
        </p:spPr>
        <p:txBody>
          <a:bodyPr wrap="square">
            <a:spAutoFit/>
          </a:bodyPr>
          <a:lstStyle>
            <a:lvl1pPr>
              <a:defRPr baseline="0"/>
            </a:lvl1pPr>
            <a:lvl2pPr>
              <a:defRPr baseline="0"/>
            </a:lvl2pPr>
            <a:lvl3pPr>
              <a:defRPr baseline="0"/>
            </a:lvl3pPr>
            <a:lvl4pPr>
              <a:defRPr baseline="0"/>
            </a:lvl4pPr>
            <a:lvl5pPr>
              <a:defRPr baseline="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5"/>
          <p:cNvSpPr txBox="1"/>
          <p:nvPr/>
        </p:nvSpPr>
        <p:spPr>
          <a:xfrm>
            <a:off x="1" y="6678464"/>
            <a:ext cx="1931989" cy="153888"/>
          </a:xfrm>
          <a:prstGeom prst="rect">
            <a:avLst/>
          </a:prstGeom>
          <a:noFill/>
        </p:spPr>
        <p:txBody>
          <a:bodyPr wrap="square" anchor="ctr">
            <a:spAutoFit/>
          </a:bodyPr>
          <a:lstStyle/>
          <a:p>
            <a:pPr defTabSz="914400" eaLnBrk="0" hangingPunct="0">
              <a:defRPr/>
            </a:pPr>
            <a:r>
              <a:rPr lang="en-US" sz="400" kern="300" spc="50" dirty="0">
                <a:solidFill>
                  <a:srgbClr val="B0B7BB">
                    <a:lumMod val="40000"/>
                    <a:lumOff val="60000"/>
                  </a:srgbClr>
                </a:solidFill>
                <a:ea typeface="ＭＳ Ｐゴシック" pitchFamily="34" charset="-128"/>
                <a:cs typeface="Arial"/>
              </a:rPr>
              <a:t>Copyright © 2015, SAS Institute Inc. All rights reserved.</a:t>
            </a:r>
          </a:p>
        </p:txBody>
      </p:sp>
      <p:pic>
        <p:nvPicPr>
          <p:cNvPr id="19"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80441" y="6227611"/>
            <a:ext cx="1018358" cy="315899"/>
          </a:xfrm>
          <a:prstGeom prst="rect">
            <a:avLst/>
          </a:prstGeom>
        </p:spPr>
      </p:pic>
      <p:cxnSp>
        <p:nvCxnSpPr>
          <p:cNvPr id="16" name="Straight Connector 7"/>
          <p:cNvCxnSpPr/>
          <p:nvPr/>
        </p:nvCxnSpPr>
        <p:spPr bwMode="auto">
          <a:xfrm>
            <a:off x="2635256"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6834173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4650" y="468833"/>
            <a:ext cx="8315487" cy="338554"/>
          </a:xfrm>
        </p:spPr>
        <p:txBody>
          <a:bodyPr/>
          <a:lstStyle>
            <a:lvl1pPr algn="l">
              <a:defRPr sz="1600"/>
            </a:lvl1pPr>
          </a:lstStyle>
          <a:p>
            <a:r>
              <a:rPr lang="en-US" dirty="0"/>
              <a:t>Click to edit title</a:t>
            </a:r>
          </a:p>
        </p:txBody>
      </p:sp>
      <p:sp>
        <p:nvSpPr>
          <p:cNvPr id="6" name="TextBox 2"/>
          <p:cNvSpPr txBox="1"/>
          <p:nvPr/>
        </p:nvSpPr>
        <p:spPr>
          <a:xfrm>
            <a:off x="1" y="6678464"/>
            <a:ext cx="1931989" cy="153888"/>
          </a:xfrm>
          <a:prstGeom prst="rect">
            <a:avLst/>
          </a:prstGeom>
          <a:noFill/>
        </p:spPr>
        <p:txBody>
          <a:bodyPr wrap="square" anchor="ctr">
            <a:spAutoFit/>
          </a:bodyPr>
          <a:lstStyle/>
          <a:p>
            <a:pPr defTabSz="274320" eaLnBrk="0" hangingPunct="0">
              <a:defRPr/>
            </a:pPr>
            <a:r>
              <a:rPr lang="en-US" sz="400" kern="300" spc="50" dirty="0">
                <a:solidFill>
                  <a:srgbClr val="B0B7BB">
                    <a:lumMod val="40000"/>
                    <a:lumOff val="60000"/>
                  </a:srgbClr>
                </a:solidFill>
                <a:ea typeface="ＭＳ Ｐゴシック" pitchFamily="34" charset="-128"/>
                <a:cs typeface="Arial"/>
              </a:rPr>
              <a:t>Copyright © 2015, SAS Institute Inc. All rights reserved.</a:t>
            </a:r>
          </a:p>
        </p:txBody>
      </p:sp>
      <p:pic>
        <p:nvPicPr>
          <p:cNvPr id="9"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80441" y="6227611"/>
            <a:ext cx="1018358" cy="315899"/>
          </a:xfrm>
          <a:prstGeom prst="rect">
            <a:avLst/>
          </a:prstGeom>
        </p:spPr>
      </p:pic>
    </p:spTree>
    <p:extLst>
      <p:ext uri="{BB962C8B-B14F-4D97-AF65-F5344CB8AC3E}">
        <p14:creationId xmlns:p14="http://schemas.microsoft.com/office/powerpoint/2010/main" val="22880970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0443" y="3247023"/>
            <a:ext cx="5494270" cy="338554"/>
          </a:xfrm>
        </p:spPr>
        <p:txBody>
          <a:bodyPr>
            <a:spAutoFit/>
          </a:bodyPr>
          <a:lstStyle>
            <a:lvl1pPr algn="ctr">
              <a:defRPr baseline="0">
                <a:solidFill>
                  <a:schemeClr val="bg1"/>
                </a:solidFill>
              </a:defRPr>
            </a:lvl1pPr>
          </a:lstStyle>
          <a:p>
            <a:r>
              <a:rPr lang="en-US" dirty="0"/>
              <a:t>Click to edit closing comments</a:t>
            </a:r>
          </a:p>
        </p:txBody>
      </p:sp>
      <p:sp>
        <p:nvSpPr>
          <p:cNvPr id="6" name="TextBox 2"/>
          <p:cNvSpPr txBox="1"/>
          <p:nvPr/>
        </p:nvSpPr>
        <p:spPr>
          <a:xfrm>
            <a:off x="1" y="6678464"/>
            <a:ext cx="1931989" cy="153888"/>
          </a:xfrm>
          <a:prstGeom prst="rect">
            <a:avLst/>
          </a:prstGeom>
          <a:noFill/>
        </p:spPr>
        <p:txBody>
          <a:bodyPr wrap="square" anchor="ctr">
            <a:spAutoFit/>
          </a:bodyPr>
          <a:lstStyle/>
          <a:p>
            <a:pPr defTabSz="914400" eaLnBrk="0" hangingPunct="0">
              <a:defRPr/>
            </a:pPr>
            <a:r>
              <a:rPr lang="en-US" sz="400" kern="300" spc="50" dirty="0">
                <a:solidFill>
                  <a:srgbClr val="007DC3"/>
                </a:solidFill>
                <a:ea typeface="ＭＳ Ｐゴシック" pitchFamily="34" charset="-128"/>
                <a:cs typeface="Arial"/>
              </a:rPr>
              <a:t>Copyright © 2015, SAS Institute Inc. All rights reserved.</a:t>
            </a:r>
          </a:p>
        </p:txBody>
      </p:sp>
      <p:grpSp>
        <p:nvGrpSpPr>
          <p:cNvPr id="7" name="Group 5"/>
          <p:cNvGrpSpPr/>
          <p:nvPr/>
        </p:nvGrpSpPr>
        <p:grpSpPr>
          <a:xfrm>
            <a:off x="7753017" y="6486663"/>
            <a:ext cx="1336916" cy="371330"/>
            <a:chOff x="7807084" y="4865002"/>
            <a:chExt cx="1336916" cy="278498"/>
          </a:xfrm>
        </p:grpSpPr>
        <p:sp>
          <p:nvSpPr>
            <p:cNvPr id="3" name="TextBox 3"/>
            <p:cNvSpPr txBox="1"/>
            <p:nvPr/>
          </p:nvSpPr>
          <p:spPr>
            <a:xfrm>
              <a:off x="7807084" y="4889584"/>
              <a:ext cx="1336916" cy="253916"/>
            </a:xfrm>
            <a:prstGeom prst="rect">
              <a:avLst/>
            </a:prstGeom>
            <a:noFill/>
          </p:spPr>
          <p:txBody>
            <a:bodyPr wrap="square" rtlCol="0" anchor="b">
              <a:spAutoFit/>
            </a:bodyPr>
            <a:lstStyle/>
            <a:p>
              <a:pPr algn="r" defTabSz="274320"/>
              <a:r>
                <a:rPr lang="en-US" sz="1600" dirty="0">
                  <a:solidFill>
                    <a:srgbClr val="007DC3"/>
                  </a:solidFill>
                  <a:ea typeface="ＭＳ Ｐゴシック"/>
                </a:rPr>
                <a:t>sas.com</a:t>
              </a:r>
            </a:p>
          </p:txBody>
        </p:sp>
        <p:sp>
          <p:nvSpPr>
            <p:cNvPr id="5" name="Rectangle 4">
              <a:hlinkClick r:id="rId3"/>
            </p:cNvPr>
            <p:cNvSpPr/>
            <p:nvPr userDrawn="1"/>
          </p:nvSpPr>
          <p:spPr>
            <a:xfrm>
              <a:off x="7876452" y="4865002"/>
              <a:ext cx="1267548" cy="278498"/>
            </a:xfrm>
            <a:prstGeom prst="rect">
              <a:avLst/>
            </a:prstGeom>
            <a:solidFill>
              <a:srgbClr val="003E74">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grpSp>
      <p:pic>
        <p:nvPicPr>
          <p:cNvPr id="4" name="Picture 6" descr="SAS_LOGO_horz288_L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2778" y="3111513"/>
            <a:ext cx="2024623" cy="622276"/>
          </a:xfrm>
          <a:prstGeom prst="rect">
            <a:avLst/>
          </a:prstGeom>
        </p:spPr>
      </p:pic>
    </p:spTree>
    <p:extLst>
      <p:ext uri="{BB962C8B-B14F-4D97-AF65-F5344CB8AC3E}">
        <p14:creationId xmlns:p14="http://schemas.microsoft.com/office/powerpoint/2010/main" val="18706705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8305800" y="624877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pic>
        <p:nvPicPr>
          <p:cNvPr id="11" name="Picture 10"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pic>
        <p:nvPicPr>
          <p:cNvPr id="12" name="Picture 11" descr="WFU_Univ_White_Shield-only.eps"/>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7387" y="437070"/>
            <a:ext cx="480425" cy="480425"/>
          </a:xfrm>
          <a:prstGeom prst="rect">
            <a:avLst/>
          </a:prstGeom>
        </p:spPr>
      </p:pic>
    </p:spTree>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pic>
        <p:nvPicPr>
          <p:cNvPr id="13" name="Picture 12"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45904" y="1400284"/>
            <a:ext cx="356520" cy="356520"/>
          </a:xfrm>
          <a:prstGeom prst="rect">
            <a:avLst/>
          </a:prstGeom>
        </p:spPr>
      </p:pic>
    </p:spTree>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2571078" y="1000316"/>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2" name="Picture 11"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2617301"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3251357"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497541" y="2070847"/>
            <a:ext cx="2617301"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3251357" y="2070847"/>
            <a:ext cx="2630748"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6031989" y="2447365"/>
            <a:ext cx="2630748"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6031989" y="2070847"/>
            <a:ext cx="2630748"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5" name="Picture 14"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Franklin Gothic Book"/>
            </a:endParaRPr>
          </a:p>
        </p:txBody>
      </p:sp>
      <p:sp>
        <p:nvSpPr>
          <p:cNvPr id="15" name="Slide Number Placeholder 6"/>
          <p:cNvSpPr>
            <a:spLocks noGrp="1"/>
          </p:cNvSpPr>
          <p:nvPr>
            <p:ph type="sldNum" sz="quarter" idx="12"/>
          </p:nvPr>
        </p:nvSpPr>
        <p:spPr>
          <a:xfrm>
            <a:off x="8305800" y="242234"/>
            <a:ext cx="554038"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pic>
        <p:nvPicPr>
          <p:cNvPr id="10" name="Picture 9" descr="WFU_Univ_White_Shield-only.eps"/>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332536" y="1400284"/>
            <a:ext cx="356520" cy="356520"/>
          </a:xfrm>
          <a:prstGeom prst="rect">
            <a:avLst/>
          </a:prstGeom>
        </p:spPr>
      </p:pic>
    </p:spTree>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33" r:id="rId25"/>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D9310-CA16-465E-86C2-0154C57635CD}" type="slidenum">
              <a:rPr lang="en-US" smtClean="0"/>
              <a:t>‹#›</a:t>
            </a:fld>
            <a:endParaRPr lang="en-US" dirty="0"/>
          </a:p>
        </p:txBody>
      </p:sp>
    </p:spTree>
    <p:extLst>
      <p:ext uri="{BB962C8B-B14F-4D97-AF65-F5344CB8AC3E}">
        <p14:creationId xmlns:p14="http://schemas.microsoft.com/office/powerpoint/2010/main" val="401275584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Footer_16x9_06.png"/>
          <p:cNvPicPr>
            <a:picLocks/>
          </p:cNvPicPr>
          <p:nvPr/>
        </p:nvPicPr>
        <p:blipFill>
          <a:blip r:embed="rId13" cstate="print">
            <a:extLst>
              <a:ext uri="{28A0092B-C50C-407E-A947-70E740481C1C}">
                <a14:useLocalDpi xmlns:a14="http://schemas.microsoft.com/office/drawing/2010/main"/>
              </a:ext>
            </a:extLst>
          </a:blip>
          <a:srcRect/>
          <a:stretch>
            <a:fillRect/>
          </a:stretch>
        </p:blipFill>
        <p:spPr bwMode="auto">
          <a:xfrm>
            <a:off x="0" y="6383885"/>
            <a:ext cx="9144000" cy="474116"/>
          </a:xfrm>
          <a:prstGeom prst="rect">
            <a:avLst/>
          </a:prstGeom>
          <a:noFill/>
          <a:ln w="9525">
            <a:noFill/>
            <a:miter lim="800000"/>
            <a:headEnd/>
            <a:tailEnd/>
          </a:ln>
        </p:spPr>
      </p:pic>
      <p:sp>
        <p:nvSpPr>
          <p:cNvPr id="5" name="Title Placeholder 1"/>
          <p:cNvSpPr>
            <a:spLocks noGrp="1"/>
          </p:cNvSpPr>
          <p:nvPr>
            <p:ph type="title"/>
          </p:nvPr>
        </p:nvSpPr>
        <p:spPr>
          <a:xfrm>
            <a:off x="119818" y="162410"/>
            <a:ext cx="2515438" cy="830997"/>
          </a:xfrm>
          <a:prstGeom prst="rect">
            <a:avLst/>
          </a:prstGeom>
        </p:spPr>
        <p:txBody>
          <a:bodyPr vert="horz" wrap="square" lIns="91440" tIns="45720" rIns="91440" bIns="4572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57200" y="2736503"/>
            <a:ext cx="8229600" cy="1384995"/>
          </a:xfrm>
          <a:prstGeom prst="rect">
            <a:avLst/>
          </a:prstGeom>
        </p:spPr>
        <p:txBody>
          <a:bodyPr vert="horz" lIns="91440" tIns="45720" rIns="91440" bIns="45720" rtlCol="0" anchor="ctr">
            <a:spAutoFit/>
          </a:body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3"/>
          <p:cNvSpPr txBox="1"/>
          <p:nvPr/>
        </p:nvSpPr>
        <p:spPr>
          <a:xfrm>
            <a:off x="1" y="6678464"/>
            <a:ext cx="1931989" cy="153888"/>
          </a:xfrm>
          <a:prstGeom prst="rect">
            <a:avLst/>
          </a:prstGeom>
          <a:noFill/>
        </p:spPr>
        <p:txBody>
          <a:bodyPr wrap="square" anchor="ctr">
            <a:spAutoFit/>
          </a:bodyPr>
          <a:lstStyle/>
          <a:p>
            <a:pPr defTabSz="914400" eaLnBrk="0" hangingPunct="0">
              <a:defRPr/>
            </a:pPr>
            <a:r>
              <a:rPr lang="en-US" sz="400" kern="300" spc="50" dirty="0">
                <a:solidFill>
                  <a:srgbClr val="00539B">
                    <a:lumMod val="60000"/>
                    <a:lumOff val="40000"/>
                  </a:srgbClr>
                </a:solidFill>
                <a:ea typeface="ＭＳ Ｐゴシック" pitchFamily="34" charset="-128"/>
                <a:cs typeface="Arial"/>
              </a:rPr>
              <a:t>Copyright © 2015, SAS Institute Inc. All rights reserved.</a:t>
            </a:r>
          </a:p>
        </p:txBody>
      </p:sp>
      <p:sp>
        <p:nvSpPr>
          <p:cNvPr id="2" name="Footer Placeholder 1"/>
          <p:cNvSpPr>
            <a:spLocks noGrp="1"/>
          </p:cNvSpPr>
          <p:nvPr>
            <p:ph type="ftr" sz="quarter" idx="3"/>
          </p:nvPr>
        </p:nvSpPr>
        <p:spPr>
          <a:xfrm>
            <a:off x="0" y="6017702"/>
            <a:ext cx="2895600" cy="366183"/>
          </a:xfrm>
          <a:prstGeom prst="rect">
            <a:avLst/>
          </a:prstGeom>
        </p:spPr>
        <p:txBody>
          <a:bodyPr vert="horz" lIns="91440" tIns="45720" rIns="91440" bIns="45720" rtlCol="0" anchor="b"/>
          <a:lstStyle>
            <a:lvl1pPr algn="l">
              <a:defRPr sz="800">
                <a:solidFill>
                  <a:schemeClr val="bg2"/>
                </a:solidFill>
              </a:defRPr>
            </a:lvl1pPr>
          </a:lstStyle>
          <a:p>
            <a:pPr defTabSz="914400"/>
            <a:endParaRPr lang="en-US" dirty="0">
              <a:solidFill>
                <a:srgbClr val="B0B7BB"/>
              </a:solidFill>
              <a:ea typeface="ＭＳ Ｐゴシック"/>
            </a:endParaRPr>
          </a:p>
        </p:txBody>
      </p:sp>
      <p:sp>
        <p:nvSpPr>
          <p:cNvPr id="4" name="Slide Number Placeholder 3"/>
          <p:cNvSpPr>
            <a:spLocks noGrp="1"/>
          </p:cNvSpPr>
          <p:nvPr>
            <p:ph type="sldNum" sz="quarter" idx="4"/>
          </p:nvPr>
        </p:nvSpPr>
        <p:spPr>
          <a:xfrm>
            <a:off x="7010400" y="6017702"/>
            <a:ext cx="2133600" cy="366183"/>
          </a:xfrm>
          <a:prstGeom prst="rect">
            <a:avLst/>
          </a:prstGeom>
        </p:spPr>
        <p:txBody>
          <a:bodyPr vert="horz" lIns="91440" tIns="45720" rIns="91440" bIns="45720" rtlCol="0" anchor="b"/>
          <a:lstStyle>
            <a:lvl1pPr algn="r">
              <a:defRPr sz="1200">
                <a:solidFill>
                  <a:schemeClr val="tx1"/>
                </a:solidFill>
              </a:defRPr>
            </a:lvl1pPr>
          </a:lstStyle>
          <a:p>
            <a:pPr defTabSz="914400"/>
            <a:fld id="{4976208B-6111-490B-8CEC-FFB249DB2100}" type="slidenum">
              <a:rPr lang="en-US" smtClean="0">
                <a:solidFill>
                  <a:srgbClr val="000000"/>
                </a:solidFill>
                <a:ea typeface="ＭＳ Ｐゴシック"/>
              </a:rPr>
              <a:pPr defTabSz="914400"/>
              <a:t>‹#›</a:t>
            </a:fld>
            <a:endParaRPr lang="en-US">
              <a:solidFill>
                <a:srgbClr val="000000"/>
              </a:solidFill>
              <a:ea typeface="ＭＳ Ｐゴシック"/>
            </a:endParaRPr>
          </a:p>
        </p:txBody>
      </p:sp>
    </p:spTree>
    <p:extLst>
      <p:ext uri="{BB962C8B-B14F-4D97-AF65-F5344CB8AC3E}">
        <p14:creationId xmlns:p14="http://schemas.microsoft.com/office/powerpoint/2010/main" val="374564338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ransition>
    <p:fade/>
  </p:transition>
  <p:txStyles>
    <p:titleStyle>
      <a:lvl1pPr algn="r" defTabSz="182880" rtl="0" eaLnBrk="1" latinLnBrk="0" hangingPunct="1">
        <a:spcBef>
          <a:spcPct val="0"/>
        </a:spcBef>
        <a:buNone/>
        <a:defRPr sz="1600" kern="1200" cap="all" baseline="0">
          <a:solidFill>
            <a:schemeClr val="accent3"/>
          </a:solidFill>
          <a:latin typeface="+mj-lt"/>
          <a:ea typeface="+mj-ea"/>
          <a:cs typeface="+mj-cs"/>
        </a:defRPr>
      </a:lvl1pPr>
    </p:titleStyle>
    <p:bodyStyle>
      <a:lvl1pPr marL="182880" indent="-182880" algn="l" defTabSz="365760" rtl="0" eaLnBrk="1" latinLnBrk="0" hangingPunct="1">
        <a:lnSpc>
          <a:spcPct val="120000"/>
        </a:lnSpc>
        <a:spcBef>
          <a:spcPts val="0"/>
        </a:spcBef>
        <a:buClr>
          <a:schemeClr val="accent2"/>
        </a:buClr>
        <a:buSzPct val="80000"/>
        <a:buFont typeface="Arial" pitchFamily="34" charset="0"/>
        <a:buChar char="•"/>
        <a:defRPr sz="1800" b="0" kern="1200" cap="none" baseline="0">
          <a:solidFill>
            <a:schemeClr val="tx2">
              <a:lumMod val="50000"/>
            </a:schemeClr>
          </a:solidFill>
          <a:latin typeface="+mn-lt"/>
          <a:ea typeface="+mn-ea"/>
          <a:cs typeface="+mn-cs"/>
        </a:defRPr>
      </a:lvl1pPr>
      <a:lvl2pPr marL="365760" indent="-182880" algn="l" defTabSz="365760" rtl="0" eaLnBrk="1" latinLnBrk="0" hangingPunct="1">
        <a:lnSpc>
          <a:spcPct val="120000"/>
        </a:lnSpc>
        <a:spcBef>
          <a:spcPts val="0"/>
        </a:spcBef>
        <a:buClr>
          <a:schemeClr val="accent2"/>
        </a:buClr>
        <a:buSzPct val="80000"/>
        <a:buFont typeface="Arial" pitchFamily="34" charset="0"/>
        <a:buChar char="•"/>
        <a:tabLst/>
        <a:defRPr sz="1600" kern="1200" baseline="0">
          <a:solidFill>
            <a:schemeClr val="tx2">
              <a:lumMod val="50000"/>
            </a:schemeClr>
          </a:solidFill>
          <a:latin typeface="+mn-lt"/>
          <a:ea typeface="+mn-ea"/>
          <a:cs typeface="+mn-cs"/>
        </a:defRPr>
      </a:lvl2pPr>
      <a:lvl3pPr marL="548640" indent="-182880" algn="l" defTabSz="365760" rtl="0" eaLnBrk="1" latinLnBrk="0" hangingPunct="1">
        <a:lnSpc>
          <a:spcPct val="120000"/>
        </a:lnSpc>
        <a:spcBef>
          <a:spcPts val="0"/>
        </a:spcBef>
        <a:buClr>
          <a:schemeClr val="accent2"/>
        </a:buClr>
        <a:buSzPct val="80000"/>
        <a:buFont typeface="Arial" pitchFamily="34" charset="0"/>
        <a:buChar char="•"/>
        <a:defRPr sz="1400" kern="1200" baseline="0">
          <a:solidFill>
            <a:schemeClr val="tx2">
              <a:lumMod val="50000"/>
            </a:schemeClr>
          </a:solidFill>
          <a:latin typeface="+mn-lt"/>
          <a:ea typeface="+mn-ea"/>
          <a:cs typeface="+mn-cs"/>
        </a:defRPr>
      </a:lvl3pPr>
      <a:lvl4pPr marL="731520" indent="-182880" algn="l" defTabSz="365760" rtl="0" eaLnBrk="1" latinLnBrk="0" hangingPunct="1">
        <a:lnSpc>
          <a:spcPct val="120000"/>
        </a:lnSpc>
        <a:spcBef>
          <a:spcPts val="0"/>
        </a:spcBef>
        <a:buClr>
          <a:schemeClr val="accent2"/>
        </a:buClr>
        <a:buSzPct val="80000"/>
        <a:buFont typeface="Arial" pitchFamily="34" charset="0"/>
        <a:buChar char="•"/>
        <a:defRPr sz="1200" kern="1200" baseline="0">
          <a:solidFill>
            <a:schemeClr val="tx2">
              <a:lumMod val="50000"/>
            </a:schemeClr>
          </a:solidFill>
          <a:latin typeface="+mn-lt"/>
          <a:ea typeface="+mn-ea"/>
          <a:cs typeface="+mn-cs"/>
        </a:defRPr>
      </a:lvl4pPr>
      <a:lvl5pPr marL="902970" indent="-171450" algn="l" defTabSz="365760" rtl="0" eaLnBrk="1" latinLnBrk="0" hangingPunct="1">
        <a:lnSpc>
          <a:spcPct val="120000"/>
        </a:lnSpc>
        <a:spcBef>
          <a:spcPts val="0"/>
        </a:spcBef>
        <a:buClr>
          <a:schemeClr val="accent2"/>
        </a:buClr>
        <a:buSzPct val="80000"/>
        <a:buFont typeface="Arial" pitchFamily="34" charset="0"/>
        <a:buChar char="•"/>
        <a:defRPr sz="1000" kern="1200" baseline="0">
          <a:solidFill>
            <a:schemeClr val="tx2">
              <a:lumMod val="50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pandas.pydata.org/pandas-docs/stable/reference/api/pandas.Series.htm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pandas.pydata.org/pandas-docs/stable/reference/api/pandas.DataFframe.html"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pandas.pydata.org/pandas-docs/stable/reference/api/pandas.Series.htm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rdocumentation.org/packages/olsrr/versions/0.5.1"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432706" y="1159461"/>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r>
              <a:rPr lang="en-US" sz="1800" cap="small" dirty="0">
                <a:latin typeface="+mj-lt"/>
                <a:ea typeface="+mj-ea"/>
                <a:cs typeface="+mj-cs"/>
              </a:rPr>
              <a:t>Hands on Data Science</a:t>
            </a:r>
          </a:p>
        </p:txBody>
      </p:sp>
      <p:pic>
        <p:nvPicPr>
          <p:cNvPr id="17" name="Picture Placeholder 1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432706" y="4860974"/>
            <a:ext cx="8572749" cy="612265"/>
          </a:xfrm>
        </p:spPr>
        <p:txBody>
          <a:bodyPr>
            <a:noAutofit/>
          </a:bodyPr>
          <a:lstStyle/>
          <a:p>
            <a:pPr algn="r"/>
            <a:r>
              <a:rPr lang="en-US" sz="3200" cap="small" dirty="0"/>
              <a:t>Week 1 – Getting Started</a:t>
            </a:r>
            <a:br>
              <a:rPr lang="en-US" sz="3200" b="1" dirty="0"/>
            </a:br>
            <a:r>
              <a:rPr lang="en-US" sz="3200" b="1" dirty="0"/>
              <a:t>Summer 2020</a:t>
            </a:r>
            <a:br>
              <a:rPr lang="en-US" sz="3200" b="1" dirty="0"/>
            </a:br>
            <a:endParaRPr lang="en-US" sz="3200" b="1" dirty="0"/>
          </a:p>
        </p:txBody>
      </p:sp>
      <p:sp>
        <p:nvSpPr>
          <p:cNvPr id="10" name="Freeform 9"/>
          <p:cNvSpPr>
            <a:spLocks noChangeAspect="1" noEditPoints="1"/>
          </p:cNvSpPr>
          <p:nvPr/>
        </p:nvSpPr>
        <p:spPr bwMode="auto">
          <a:xfrm>
            <a:off x="7016664" y="2686406"/>
            <a:ext cx="1597025" cy="1379538"/>
          </a:xfrm>
          <a:custGeom>
            <a:avLst/>
            <a:gdLst>
              <a:gd name="T0" fmla="*/ 2749 w 4799"/>
              <a:gd name="T1" fmla="*/ 2313 h 4141"/>
              <a:gd name="T2" fmla="*/ 2454 w 4799"/>
              <a:gd name="T3" fmla="*/ 2071 h 4141"/>
              <a:gd name="T4" fmla="*/ 2196 w 4799"/>
              <a:gd name="T5" fmla="*/ 2234 h 4141"/>
              <a:gd name="T6" fmla="*/ 2136 w 4799"/>
              <a:gd name="T7" fmla="*/ 2663 h 4141"/>
              <a:gd name="T8" fmla="*/ 2435 w 4799"/>
              <a:gd name="T9" fmla="*/ 2903 h 4141"/>
              <a:gd name="T10" fmla="*/ 2741 w 4799"/>
              <a:gd name="T11" fmla="*/ 2606 h 4141"/>
              <a:gd name="T12" fmla="*/ 2593 w 4799"/>
              <a:gd name="T13" fmla="*/ 2896 h 4141"/>
              <a:gd name="T14" fmla="*/ 2264 w 4799"/>
              <a:gd name="T15" fmla="*/ 2850 h 4141"/>
              <a:gd name="T16" fmla="*/ 2015 w 4799"/>
              <a:gd name="T17" fmla="*/ 2558 h 4141"/>
              <a:gd name="T18" fmla="*/ 2183 w 4799"/>
              <a:gd name="T19" fmla="*/ 2062 h 4141"/>
              <a:gd name="T20" fmla="*/ 2629 w 4799"/>
              <a:gd name="T21" fmla="*/ 2093 h 4141"/>
              <a:gd name="T22" fmla="*/ 2825 w 4799"/>
              <a:gd name="T23" fmla="*/ 2361 h 4141"/>
              <a:gd name="T24" fmla="*/ 2805 w 4799"/>
              <a:gd name="T25" fmla="*/ 2667 h 4141"/>
              <a:gd name="T26" fmla="*/ 2702 w 4799"/>
              <a:gd name="T27" fmla="*/ 2528 h 4141"/>
              <a:gd name="T28" fmla="*/ 2702 w 4799"/>
              <a:gd name="T29" fmla="*/ 2528 h 4141"/>
              <a:gd name="T30" fmla="*/ 3130 w 4799"/>
              <a:gd name="T31" fmla="*/ 1207 h 4141"/>
              <a:gd name="T32" fmla="*/ 3045 w 4799"/>
              <a:gd name="T33" fmla="*/ 758 h 4141"/>
              <a:gd name="T34" fmla="*/ 2599 w 4799"/>
              <a:gd name="T35" fmla="*/ 551 h 4141"/>
              <a:gd name="T36" fmla="*/ 2236 w 4799"/>
              <a:gd name="T37" fmla="*/ 646 h 4141"/>
              <a:gd name="T38" fmla="*/ 1905 w 4799"/>
              <a:gd name="T39" fmla="*/ 1211 h 4141"/>
              <a:gd name="T40" fmla="*/ 1999 w 4799"/>
              <a:gd name="T41" fmla="*/ 1574 h 4141"/>
              <a:gd name="T42" fmla="*/ 2398 w 4799"/>
              <a:gd name="T43" fmla="*/ 1862 h 4141"/>
              <a:gd name="T44" fmla="*/ 2790 w 4799"/>
              <a:gd name="T45" fmla="*/ 1715 h 4141"/>
              <a:gd name="T46" fmla="*/ 3114 w 4799"/>
              <a:gd name="T47" fmla="*/ 1398 h 4141"/>
              <a:gd name="T48" fmla="*/ 2793 w 4799"/>
              <a:gd name="T49" fmla="*/ 1804 h 4141"/>
              <a:gd name="T50" fmla="*/ 2324 w 4799"/>
              <a:gd name="T51" fmla="*/ 1785 h 4141"/>
              <a:gd name="T52" fmla="*/ 1979 w 4799"/>
              <a:gd name="T53" fmla="*/ 1326 h 4141"/>
              <a:gd name="T54" fmla="*/ 2065 w 4799"/>
              <a:gd name="T55" fmla="*/ 671 h 4141"/>
              <a:gd name="T56" fmla="*/ 2849 w 4799"/>
              <a:gd name="T57" fmla="*/ 606 h 4141"/>
              <a:gd name="T58" fmla="*/ 3151 w 4799"/>
              <a:gd name="T59" fmla="*/ 1022 h 4141"/>
              <a:gd name="T60" fmla="*/ 2821 w 4799"/>
              <a:gd name="T61" fmla="*/ 1055 h 4141"/>
              <a:gd name="T62" fmla="*/ 2879 w 4799"/>
              <a:gd name="T63" fmla="*/ 1278 h 4141"/>
              <a:gd name="T64" fmla="*/ 2274 w 4799"/>
              <a:gd name="T65" fmla="*/ 1469 h 4141"/>
              <a:gd name="T66" fmla="*/ 1996 w 4799"/>
              <a:gd name="T67" fmla="*/ 2059 h 4141"/>
              <a:gd name="T68" fmla="*/ 1825 w 4799"/>
              <a:gd name="T69" fmla="*/ 1468 h 4141"/>
              <a:gd name="T70" fmla="*/ 1317 w 4799"/>
              <a:gd name="T71" fmla="*/ 1328 h 4141"/>
              <a:gd name="T72" fmla="*/ 890 w 4799"/>
              <a:gd name="T73" fmla="*/ 1435 h 4141"/>
              <a:gd name="T74" fmla="*/ 654 w 4799"/>
              <a:gd name="T75" fmla="*/ 1596 h 4141"/>
              <a:gd name="T76" fmla="*/ 585 w 4799"/>
              <a:gd name="T77" fmla="*/ 2113 h 4141"/>
              <a:gd name="T78" fmla="*/ 820 w 4799"/>
              <a:gd name="T79" fmla="*/ 2516 h 4141"/>
              <a:gd name="T80" fmla="*/ 1317 w 4799"/>
              <a:gd name="T81" fmla="*/ 2624 h 4141"/>
              <a:gd name="T82" fmla="*/ 1741 w 4799"/>
              <a:gd name="T83" fmla="*/ 2345 h 4141"/>
              <a:gd name="T84" fmla="*/ 1884 w 4799"/>
              <a:gd name="T85" fmla="*/ 2531 h 4141"/>
              <a:gd name="T86" fmla="*/ 994 w 4799"/>
              <a:gd name="T87" fmla="*/ 2655 h 4141"/>
              <a:gd name="T88" fmla="*/ 429 w 4799"/>
              <a:gd name="T89" fmla="*/ 2173 h 4141"/>
              <a:gd name="T90" fmla="*/ 636 w 4799"/>
              <a:gd name="T91" fmla="*/ 1283 h 4141"/>
              <a:gd name="T92" fmla="*/ 1400 w 4799"/>
              <a:gd name="T93" fmla="*/ 1202 h 4141"/>
              <a:gd name="T94" fmla="*/ 1818 w 4799"/>
              <a:gd name="T95" fmla="*/ 1636 h 4141"/>
              <a:gd name="T96" fmla="*/ 1559 w 4799"/>
              <a:gd name="T97" fmla="*/ 1980 h 4141"/>
              <a:gd name="T98" fmla="*/ 752 w 4799"/>
              <a:gd name="T99" fmla="*/ 1980 h 4141"/>
              <a:gd name="T100" fmla="*/ 3616 w 4799"/>
              <a:gd name="T101" fmla="*/ 3583 h 4141"/>
              <a:gd name="T102" fmla="*/ 3793 w 4799"/>
              <a:gd name="T103" fmla="*/ 3044 h 4141"/>
              <a:gd name="T104" fmla="*/ 4039 w 4799"/>
              <a:gd name="T105" fmla="*/ 3026 h 4141"/>
              <a:gd name="T106" fmla="*/ 4105 w 4799"/>
              <a:gd name="T107" fmla="*/ 1704 h 4141"/>
              <a:gd name="T108" fmla="*/ 4317 w 4799"/>
              <a:gd name="T109" fmla="*/ 1343 h 4141"/>
              <a:gd name="T110" fmla="*/ 2125 w 4799"/>
              <a:gd name="T111" fmla="*/ 355 h 4141"/>
              <a:gd name="T112" fmla="*/ 2040 w 4799"/>
              <a:gd name="T113" fmla="*/ 380 h 4141"/>
              <a:gd name="T114" fmla="*/ 1696 w 4799"/>
              <a:gd name="T115" fmla="*/ 2931 h 4141"/>
              <a:gd name="T116" fmla="*/ 3080 w 4799"/>
              <a:gd name="T117" fmla="*/ 2938 h 4141"/>
              <a:gd name="T118" fmla="*/ 2628 w 4799"/>
              <a:gd name="T119" fmla="*/ 3290 h 4141"/>
              <a:gd name="T120" fmla="*/ 0 w 4799"/>
              <a:gd name="T121" fmla="*/ 1959 h 4141"/>
              <a:gd name="T122" fmla="*/ 4789 w 4799"/>
              <a:gd name="T123" fmla="*/ 2286 h 4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141">
                <a:moveTo>
                  <a:pt x="2786" y="2580"/>
                </a:moveTo>
                <a:lnTo>
                  <a:pt x="2786" y="2580"/>
                </a:lnTo>
                <a:lnTo>
                  <a:pt x="2850" y="2589"/>
                </a:lnTo>
                <a:lnTo>
                  <a:pt x="2861" y="2496"/>
                </a:lnTo>
                <a:lnTo>
                  <a:pt x="2797" y="2490"/>
                </a:lnTo>
                <a:cubicBezTo>
                  <a:pt x="2794" y="2489"/>
                  <a:pt x="2792" y="2489"/>
                  <a:pt x="2789" y="2488"/>
                </a:cubicBezTo>
                <a:cubicBezTo>
                  <a:pt x="2772" y="2482"/>
                  <a:pt x="2760" y="2466"/>
                  <a:pt x="2760" y="2448"/>
                </a:cubicBezTo>
                <a:cubicBezTo>
                  <a:pt x="2757" y="2421"/>
                  <a:pt x="2748" y="2391"/>
                  <a:pt x="2736" y="2363"/>
                </a:cubicBezTo>
                <a:cubicBezTo>
                  <a:pt x="2728" y="2345"/>
                  <a:pt x="2734" y="2324"/>
                  <a:pt x="2749" y="2313"/>
                </a:cubicBezTo>
                <a:lnTo>
                  <a:pt x="2804" y="2272"/>
                </a:lnTo>
                <a:lnTo>
                  <a:pt x="2745" y="2199"/>
                </a:lnTo>
                <a:lnTo>
                  <a:pt x="2694" y="2241"/>
                </a:lnTo>
                <a:cubicBezTo>
                  <a:pt x="2679" y="2256"/>
                  <a:pt x="2659" y="2254"/>
                  <a:pt x="2642" y="2241"/>
                </a:cubicBezTo>
                <a:cubicBezTo>
                  <a:pt x="2618" y="2221"/>
                  <a:pt x="2592" y="2206"/>
                  <a:pt x="2563" y="2194"/>
                </a:cubicBezTo>
                <a:cubicBezTo>
                  <a:pt x="2547" y="2188"/>
                  <a:pt x="2537" y="2172"/>
                  <a:pt x="2537" y="2155"/>
                </a:cubicBezTo>
                <a:cubicBezTo>
                  <a:pt x="2537" y="2154"/>
                  <a:pt x="2537" y="2151"/>
                  <a:pt x="2537" y="2149"/>
                </a:cubicBezTo>
                <a:lnTo>
                  <a:pt x="2547" y="2081"/>
                </a:lnTo>
                <a:lnTo>
                  <a:pt x="2454" y="2071"/>
                </a:lnTo>
                <a:lnTo>
                  <a:pt x="2447" y="2135"/>
                </a:lnTo>
                <a:cubicBezTo>
                  <a:pt x="2446" y="2147"/>
                  <a:pt x="2439" y="2158"/>
                  <a:pt x="2430" y="2165"/>
                </a:cubicBezTo>
                <a:cubicBezTo>
                  <a:pt x="2424" y="2169"/>
                  <a:pt x="2417" y="2172"/>
                  <a:pt x="2410" y="2173"/>
                </a:cubicBezTo>
                <a:cubicBezTo>
                  <a:pt x="2383" y="2176"/>
                  <a:pt x="2358" y="2182"/>
                  <a:pt x="2333" y="2191"/>
                </a:cubicBezTo>
                <a:cubicBezTo>
                  <a:pt x="2332" y="2191"/>
                  <a:pt x="2332" y="2192"/>
                  <a:pt x="2331" y="2192"/>
                </a:cubicBezTo>
                <a:cubicBezTo>
                  <a:pt x="2313" y="2206"/>
                  <a:pt x="2287" y="2203"/>
                  <a:pt x="2273" y="2184"/>
                </a:cubicBezTo>
                <a:lnTo>
                  <a:pt x="2230" y="2128"/>
                </a:lnTo>
                <a:lnTo>
                  <a:pt x="2157" y="2186"/>
                </a:lnTo>
                <a:lnTo>
                  <a:pt x="2196" y="2234"/>
                </a:lnTo>
                <a:cubicBezTo>
                  <a:pt x="2208" y="2250"/>
                  <a:pt x="2209" y="2273"/>
                  <a:pt x="2197" y="2288"/>
                </a:cubicBezTo>
                <a:cubicBezTo>
                  <a:pt x="2177" y="2312"/>
                  <a:pt x="2161" y="2339"/>
                  <a:pt x="2149" y="2368"/>
                </a:cubicBezTo>
                <a:cubicBezTo>
                  <a:pt x="2140" y="2383"/>
                  <a:pt x="2121" y="2396"/>
                  <a:pt x="2104" y="2394"/>
                </a:cubicBezTo>
                <a:lnTo>
                  <a:pt x="2039" y="2385"/>
                </a:lnTo>
                <a:lnTo>
                  <a:pt x="2028" y="2478"/>
                </a:lnTo>
                <a:lnTo>
                  <a:pt x="2090" y="2484"/>
                </a:lnTo>
                <a:cubicBezTo>
                  <a:pt x="2109" y="2486"/>
                  <a:pt x="2124" y="2502"/>
                  <a:pt x="2126" y="2521"/>
                </a:cubicBezTo>
                <a:cubicBezTo>
                  <a:pt x="2129" y="2553"/>
                  <a:pt x="2137" y="2584"/>
                  <a:pt x="2149" y="2614"/>
                </a:cubicBezTo>
                <a:cubicBezTo>
                  <a:pt x="2157" y="2631"/>
                  <a:pt x="2151" y="2652"/>
                  <a:pt x="2136" y="2663"/>
                </a:cubicBezTo>
                <a:lnTo>
                  <a:pt x="2085" y="2701"/>
                </a:lnTo>
                <a:lnTo>
                  <a:pt x="2144" y="2775"/>
                </a:lnTo>
                <a:lnTo>
                  <a:pt x="2190" y="2736"/>
                </a:lnTo>
                <a:cubicBezTo>
                  <a:pt x="2198" y="2731"/>
                  <a:pt x="2207" y="2728"/>
                  <a:pt x="2215" y="2728"/>
                </a:cubicBezTo>
                <a:cubicBezTo>
                  <a:pt x="2225" y="2728"/>
                  <a:pt x="2234" y="2731"/>
                  <a:pt x="2242" y="2737"/>
                </a:cubicBezTo>
                <a:cubicBezTo>
                  <a:pt x="2267" y="2758"/>
                  <a:pt x="2295" y="2774"/>
                  <a:pt x="2325" y="2786"/>
                </a:cubicBezTo>
                <a:cubicBezTo>
                  <a:pt x="2345" y="2792"/>
                  <a:pt x="2354" y="2810"/>
                  <a:pt x="2351" y="2831"/>
                </a:cubicBezTo>
                <a:lnTo>
                  <a:pt x="2342" y="2893"/>
                </a:lnTo>
                <a:lnTo>
                  <a:pt x="2435" y="2903"/>
                </a:lnTo>
                <a:lnTo>
                  <a:pt x="2441" y="2843"/>
                </a:lnTo>
                <a:cubicBezTo>
                  <a:pt x="2444" y="2824"/>
                  <a:pt x="2459" y="2810"/>
                  <a:pt x="2478" y="2807"/>
                </a:cubicBezTo>
                <a:cubicBezTo>
                  <a:pt x="2510" y="2804"/>
                  <a:pt x="2541" y="2795"/>
                  <a:pt x="2571" y="2783"/>
                </a:cubicBezTo>
                <a:cubicBezTo>
                  <a:pt x="2589" y="2775"/>
                  <a:pt x="2609" y="2780"/>
                  <a:pt x="2621" y="2796"/>
                </a:cubicBezTo>
                <a:lnTo>
                  <a:pt x="2659" y="2846"/>
                </a:lnTo>
                <a:lnTo>
                  <a:pt x="2732" y="2787"/>
                </a:lnTo>
                <a:lnTo>
                  <a:pt x="2693" y="2740"/>
                </a:lnTo>
                <a:cubicBezTo>
                  <a:pt x="2681" y="2725"/>
                  <a:pt x="2681" y="2703"/>
                  <a:pt x="2693" y="2689"/>
                </a:cubicBezTo>
                <a:cubicBezTo>
                  <a:pt x="2713" y="2664"/>
                  <a:pt x="2729" y="2636"/>
                  <a:pt x="2741" y="2606"/>
                </a:cubicBezTo>
                <a:cubicBezTo>
                  <a:pt x="2748" y="2588"/>
                  <a:pt x="2767" y="2577"/>
                  <a:pt x="2786" y="2580"/>
                </a:cubicBezTo>
                <a:lnTo>
                  <a:pt x="2786" y="2580"/>
                </a:lnTo>
                <a:close/>
                <a:moveTo>
                  <a:pt x="2805" y="2667"/>
                </a:moveTo>
                <a:lnTo>
                  <a:pt x="2805" y="2667"/>
                </a:lnTo>
                <a:cubicBezTo>
                  <a:pt x="2797" y="2683"/>
                  <a:pt x="2788" y="2699"/>
                  <a:pt x="2778" y="2714"/>
                </a:cubicBezTo>
                <a:lnTo>
                  <a:pt x="2798" y="2741"/>
                </a:lnTo>
                <a:cubicBezTo>
                  <a:pt x="2825" y="2776"/>
                  <a:pt x="2818" y="2827"/>
                  <a:pt x="2783" y="2854"/>
                </a:cubicBezTo>
                <a:lnTo>
                  <a:pt x="2706" y="2912"/>
                </a:lnTo>
                <a:cubicBezTo>
                  <a:pt x="2670" y="2939"/>
                  <a:pt x="2620" y="2932"/>
                  <a:pt x="2593" y="2896"/>
                </a:cubicBezTo>
                <a:lnTo>
                  <a:pt x="2573" y="2871"/>
                </a:lnTo>
                <a:cubicBezTo>
                  <a:pt x="2556" y="2877"/>
                  <a:pt x="2538" y="2882"/>
                  <a:pt x="2520" y="2885"/>
                </a:cubicBezTo>
                <a:lnTo>
                  <a:pt x="2515" y="2917"/>
                </a:lnTo>
                <a:cubicBezTo>
                  <a:pt x="2510" y="2957"/>
                  <a:pt x="2475" y="2986"/>
                  <a:pt x="2435" y="2986"/>
                </a:cubicBezTo>
                <a:cubicBezTo>
                  <a:pt x="2431" y="2986"/>
                  <a:pt x="2428" y="2986"/>
                  <a:pt x="2424" y="2986"/>
                </a:cubicBezTo>
                <a:lnTo>
                  <a:pt x="2329" y="2972"/>
                </a:lnTo>
                <a:cubicBezTo>
                  <a:pt x="2307" y="2969"/>
                  <a:pt x="2288" y="2958"/>
                  <a:pt x="2275" y="2941"/>
                </a:cubicBezTo>
                <a:cubicBezTo>
                  <a:pt x="2262" y="2924"/>
                  <a:pt x="2257" y="2903"/>
                  <a:pt x="2260" y="2881"/>
                </a:cubicBezTo>
                <a:lnTo>
                  <a:pt x="2264" y="2850"/>
                </a:lnTo>
                <a:cubicBezTo>
                  <a:pt x="2247" y="2842"/>
                  <a:pt x="2231" y="2832"/>
                  <a:pt x="2216" y="2822"/>
                </a:cubicBezTo>
                <a:lnTo>
                  <a:pt x="2191" y="2841"/>
                </a:lnTo>
                <a:cubicBezTo>
                  <a:pt x="2173" y="2854"/>
                  <a:pt x="2153" y="2859"/>
                  <a:pt x="2131" y="2856"/>
                </a:cubicBezTo>
                <a:cubicBezTo>
                  <a:pt x="2109" y="2853"/>
                  <a:pt x="2090" y="2842"/>
                  <a:pt x="2077" y="2825"/>
                </a:cubicBezTo>
                <a:lnTo>
                  <a:pt x="2019" y="2748"/>
                </a:lnTo>
                <a:cubicBezTo>
                  <a:pt x="1992" y="2713"/>
                  <a:pt x="1999" y="2662"/>
                  <a:pt x="2035" y="2635"/>
                </a:cubicBezTo>
                <a:lnTo>
                  <a:pt x="2061" y="2615"/>
                </a:lnTo>
                <a:cubicBezTo>
                  <a:pt x="2055" y="2598"/>
                  <a:pt x="2051" y="2580"/>
                  <a:pt x="2047" y="2562"/>
                </a:cubicBezTo>
                <a:lnTo>
                  <a:pt x="2015" y="2558"/>
                </a:lnTo>
                <a:cubicBezTo>
                  <a:pt x="1993" y="2555"/>
                  <a:pt x="1974" y="2543"/>
                  <a:pt x="1961" y="2526"/>
                </a:cubicBezTo>
                <a:cubicBezTo>
                  <a:pt x="1948" y="2509"/>
                  <a:pt x="1943" y="2488"/>
                  <a:pt x="1946" y="2466"/>
                </a:cubicBezTo>
                <a:lnTo>
                  <a:pt x="1959" y="2371"/>
                </a:lnTo>
                <a:cubicBezTo>
                  <a:pt x="1965" y="2327"/>
                  <a:pt x="2007" y="2296"/>
                  <a:pt x="2050" y="2302"/>
                </a:cubicBezTo>
                <a:lnTo>
                  <a:pt x="2085" y="2307"/>
                </a:lnTo>
                <a:cubicBezTo>
                  <a:pt x="2093" y="2292"/>
                  <a:pt x="2102" y="2276"/>
                  <a:pt x="2112" y="2261"/>
                </a:cubicBezTo>
                <a:lnTo>
                  <a:pt x="2091" y="2233"/>
                </a:lnTo>
                <a:cubicBezTo>
                  <a:pt x="2064" y="2197"/>
                  <a:pt x="2071" y="2147"/>
                  <a:pt x="2106" y="2120"/>
                </a:cubicBezTo>
                <a:lnTo>
                  <a:pt x="2183" y="2062"/>
                </a:lnTo>
                <a:cubicBezTo>
                  <a:pt x="2200" y="2049"/>
                  <a:pt x="2221" y="2043"/>
                  <a:pt x="2243" y="2046"/>
                </a:cubicBezTo>
                <a:cubicBezTo>
                  <a:pt x="2264" y="2049"/>
                  <a:pt x="2283" y="2060"/>
                  <a:pt x="2296" y="2077"/>
                </a:cubicBezTo>
                <a:lnTo>
                  <a:pt x="2319" y="2107"/>
                </a:lnTo>
                <a:cubicBezTo>
                  <a:pt x="2335" y="2102"/>
                  <a:pt x="2352" y="2098"/>
                  <a:pt x="2369" y="2095"/>
                </a:cubicBezTo>
                <a:lnTo>
                  <a:pt x="2374" y="2057"/>
                </a:lnTo>
                <a:cubicBezTo>
                  <a:pt x="2377" y="2036"/>
                  <a:pt x="2388" y="2017"/>
                  <a:pt x="2405" y="2004"/>
                </a:cubicBezTo>
                <a:cubicBezTo>
                  <a:pt x="2422" y="1991"/>
                  <a:pt x="2444" y="1985"/>
                  <a:pt x="2465" y="1988"/>
                </a:cubicBezTo>
                <a:lnTo>
                  <a:pt x="2560" y="2001"/>
                </a:lnTo>
                <a:cubicBezTo>
                  <a:pt x="2604" y="2007"/>
                  <a:pt x="2635" y="2048"/>
                  <a:pt x="2629" y="2093"/>
                </a:cubicBezTo>
                <a:lnTo>
                  <a:pt x="2624" y="2130"/>
                </a:lnTo>
                <a:cubicBezTo>
                  <a:pt x="2639" y="2138"/>
                  <a:pt x="2654" y="2147"/>
                  <a:pt x="2668" y="2156"/>
                </a:cubicBezTo>
                <a:lnTo>
                  <a:pt x="2698" y="2133"/>
                </a:lnTo>
                <a:cubicBezTo>
                  <a:pt x="2715" y="2120"/>
                  <a:pt x="2736" y="2114"/>
                  <a:pt x="2758" y="2117"/>
                </a:cubicBezTo>
                <a:cubicBezTo>
                  <a:pt x="2780" y="2120"/>
                  <a:pt x="2799" y="2132"/>
                  <a:pt x="2812" y="2149"/>
                </a:cubicBezTo>
                <a:lnTo>
                  <a:pt x="2870" y="2225"/>
                </a:lnTo>
                <a:cubicBezTo>
                  <a:pt x="2883" y="2243"/>
                  <a:pt x="2888" y="2264"/>
                  <a:pt x="2885" y="2285"/>
                </a:cubicBezTo>
                <a:cubicBezTo>
                  <a:pt x="2882" y="2307"/>
                  <a:pt x="2871" y="2326"/>
                  <a:pt x="2854" y="2339"/>
                </a:cubicBezTo>
                <a:lnTo>
                  <a:pt x="2825" y="2361"/>
                </a:lnTo>
                <a:cubicBezTo>
                  <a:pt x="2830" y="2377"/>
                  <a:pt x="2835" y="2394"/>
                  <a:pt x="2838" y="2411"/>
                </a:cubicBezTo>
                <a:lnTo>
                  <a:pt x="2874" y="2416"/>
                </a:lnTo>
                <a:cubicBezTo>
                  <a:pt x="2896" y="2419"/>
                  <a:pt x="2914" y="2430"/>
                  <a:pt x="2928" y="2447"/>
                </a:cubicBezTo>
                <a:cubicBezTo>
                  <a:pt x="2941" y="2465"/>
                  <a:pt x="2946" y="2486"/>
                  <a:pt x="2943" y="2507"/>
                </a:cubicBezTo>
                <a:lnTo>
                  <a:pt x="2930" y="2603"/>
                </a:lnTo>
                <a:cubicBezTo>
                  <a:pt x="2927" y="2624"/>
                  <a:pt x="2916" y="2643"/>
                  <a:pt x="2899" y="2656"/>
                </a:cubicBezTo>
                <a:cubicBezTo>
                  <a:pt x="2881" y="2669"/>
                  <a:pt x="2860" y="2674"/>
                  <a:pt x="2839" y="2672"/>
                </a:cubicBezTo>
                <a:lnTo>
                  <a:pt x="2805" y="2667"/>
                </a:lnTo>
                <a:lnTo>
                  <a:pt x="2805" y="2667"/>
                </a:lnTo>
                <a:close/>
                <a:moveTo>
                  <a:pt x="2468" y="2317"/>
                </a:moveTo>
                <a:lnTo>
                  <a:pt x="2468" y="2317"/>
                </a:lnTo>
                <a:cubicBezTo>
                  <a:pt x="2460" y="2316"/>
                  <a:pt x="2452" y="2315"/>
                  <a:pt x="2444" y="2315"/>
                </a:cubicBezTo>
                <a:cubicBezTo>
                  <a:pt x="2357" y="2315"/>
                  <a:pt x="2281" y="2380"/>
                  <a:pt x="2269" y="2468"/>
                </a:cubicBezTo>
                <a:cubicBezTo>
                  <a:pt x="2255" y="2565"/>
                  <a:pt x="2323" y="2654"/>
                  <a:pt x="2420" y="2667"/>
                </a:cubicBezTo>
                <a:cubicBezTo>
                  <a:pt x="2516" y="2681"/>
                  <a:pt x="2606" y="2613"/>
                  <a:pt x="2619" y="2516"/>
                </a:cubicBezTo>
                <a:cubicBezTo>
                  <a:pt x="2632" y="2420"/>
                  <a:pt x="2565" y="2330"/>
                  <a:pt x="2468" y="2317"/>
                </a:cubicBezTo>
                <a:lnTo>
                  <a:pt x="2468" y="2317"/>
                </a:lnTo>
                <a:close/>
                <a:moveTo>
                  <a:pt x="2702" y="2528"/>
                </a:moveTo>
                <a:lnTo>
                  <a:pt x="2702" y="2528"/>
                </a:lnTo>
                <a:cubicBezTo>
                  <a:pt x="2684" y="2658"/>
                  <a:pt x="2572" y="2752"/>
                  <a:pt x="2444" y="2752"/>
                </a:cubicBezTo>
                <a:cubicBezTo>
                  <a:pt x="2432" y="2752"/>
                  <a:pt x="2420" y="2752"/>
                  <a:pt x="2408" y="2750"/>
                </a:cubicBezTo>
                <a:cubicBezTo>
                  <a:pt x="2339" y="2740"/>
                  <a:pt x="2278" y="2705"/>
                  <a:pt x="2236" y="2649"/>
                </a:cubicBezTo>
                <a:cubicBezTo>
                  <a:pt x="2194" y="2594"/>
                  <a:pt x="2176" y="2525"/>
                  <a:pt x="2186" y="2456"/>
                </a:cubicBezTo>
                <a:cubicBezTo>
                  <a:pt x="2195" y="2388"/>
                  <a:pt x="2231" y="2327"/>
                  <a:pt x="2287" y="2285"/>
                </a:cubicBezTo>
                <a:cubicBezTo>
                  <a:pt x="2342" y="2243"/>
                  <a:pt x="2410" y="2225"/>
                  <a:pt x="2479" y="2234"/>
                </a:cubicBezTo>
                <a:cubicBezTo>
                  <a:pt x="2622" y="2254"/>
                  <a:pt x="2721" y="2386"/>
                  <a:pt x="2702" y="2528"/>
                </a:cubicBezTo>
                <a:lnTo>
                  <a:pt x="2702" y="2528"/>
                </a:lnTo>
                <a:close/>
                <a:moveTo>
                  <a:pt x="3114" y="1398"/>
                </a:moveTo>
                <a:lnTo>
                  <a:pt x="3114" y="1398"/>
                </a:lnTo>
                <a:lnTo>
                  <a:pt x="3216" y="1413"/>
                </a:lnTo>
                <a:cubicBezTo>
                  <a:pt x="3225" y="1414"/>
                  <a:pt x="3237" y="1406"/>
                  <a:pt x="3238" y="1396"/>
                </a:cubicBezTo>
                <a:lnTo>
                  <a:pt x="3259" y="1246"/>
                </a:lnTo>
                <a:cubicBezTo>
                  <a:pt x="3260" y="1239"/>
                  <a:pt x="3257" y="1234"/>
                  <a:pt x="3255" y="1231"/>
                </a:cubicBezTo>
                <a:cubicBezTo>
                  <a:pt x="3253" y="1229"/>
                  <a:pt x="3249" y="1225"/>
                  <a:pt x="3242" y="1224"/>
                </a:cubicBezTo>
                <a:lnTo>
                  <a:pt x="3138" y="1209"/>
                </a:lnTo>
                <a:cubicBezTo>
                  <a:pt x="3135" y="1209"/>
                  <a:pt x="3132" y="1208"/>
                  <a:pt x="3130" y="1207"/>
                </a:cubicBezTo>
                <a:cubicBezTo>
                  <a:pt x="3114" y="1201"/>
                  <a:pt x="3102" y="1186"/>
                  <a:pt x="3101" y="1169"/>
                </a:cubicBezTo>
                <a:cubicBezTo>
                  <a:pt x="3095" y="1120"/>
                  <a:pt x="3082" y="1071"/>
                  <a:pt x="3062" y="1024"/>
                </a:cubicBezTo>
                <a:cubicBezTo>
                  <a:pt x="3054" y="1006"/>
                  <a:pt x="3059" y="986"/>
                  <a:pt x="3075" y="974"/>
                </a:cubicBezTo>
                <a:lnTo>
                  <a:pt x="3160" y="910"/>
                </a:lnTo>
                <a:cubicBezTo>
                  <a:pt x="3166" y="906"/>
                  <a:pt x="3167" y="900"/>
                  <a:pt x="3168" y="897"/>
                </a:cubicBezTo>
                <a:cubicBezTo>
                  <a:pt x="3168" y="894"/>
                  <a:pt x="3168" y="888"/>
                  <a:pt x="3164" y="883"/>
                </a:cubicBezTo>
                <a:lnTo>
                  <a:pt x="3073" y="762"/>
                </a:lnTo>
                <a:cubicBezTo>
                  <a:pt x="3069" y="756"/>
                  <a:pt x="3063" y="755"/>
                  <a:pt x="3060" y="754"/>
                </a:cubicBezTo>
                <a:cubicBezTo>
                  <a:pt x="3057" y="754"/>
                  <a:pt x="3051" y="754"/>
                  <a:pt x="3045" y="758"/>
                </a:cubicBezTo>
                <a:lnTo>
                  <a:pt x="2959" y="823"/>
                </a:lnTo>
                <a:cubicBezTo>
                  <a:pt x="2944" y="838"/>
                  <a:pt x="2924" y="836"/>
                  <a:pt x="2907" y="823"/>
                </a:cubicBezTo>
                <a:cubicBezTo>
                  <a:pt x="2868" y="791"/>
                  <a:pt x="2824" y="766"/>
                  <a:pt x="2777" y="747"/>
                </a:cubicBezTo>
                <a:cubicBezTo>
                  <a:pt x="2761" y="740"/>
                  <a:pt x="2751" y="725"/>
                  <a:pt x="2751" y="708"/>
                </a:cubicBezTo>
                <a:cubicBezTo>
                  <a:pt x="2751" y="706"/>
                  <a:pt x="2751" y="703"/>
                  <a:pt x="2751" y="701"/>
                </a:cubicBezTo>
                <a:lnTo>
                  <a:pt x="2766" y="594"/>
                </a:lnTo>
                <a:cubicBezTo>
                  <a:pt x="2767" y="587"/>
                  <a:pt x="2764" y="582"/>
                  <a:pt x="2762" y="580"/>
                </a:cubicBezTo>
                <a:cubicBezTo>
                  <a:pt x="2760" y="577"/>
                  <a:pt x="2756" y="573"/>
                  <a:pt x="2749" y="572"/>
                </a:cubicBezTo>
                <a:lnTo>
                  <a:pt x="2599" y="551"/>
                </a:lnTo>
                <a:cubicBezTo>
                  <a:pt x="2589" y="550"/>
                  <a:pt x="2578" y="558"/>
                  <a:pt x="2577" y="568"/>
                </a:cubicBezTo>
                <a:lnTo>
                  <a:pt x="2562" y="673"/>
                </a:lnTo>
                <a:cubicBezTo>
                  <a:pt x="2561" y="685"/>
                  <a:pt x="2553" y="698"/>
                  <a:pt x="2543" y="705"/>
                </a:cubicBezTo>
                <a:cubicBezTo>
                  <a:pt x="2538" y="708"/>
                  <a:pt x="2531" y="711"/>
                  <a:pt x="2524" y="711"/>
                </a:cubicBezTo>
                <a:cubicBezTo>
                  <a:pt x="2480" y="716"/>
                  <a:pt x="2436" y="727"/>
                  <a:pt x="2394" y="743"/>
                </a:cubicBezTo>
                <a:cubicBezTo>
                  <a:pt x="2393" y="744"/>
                  <a:pt x="2391" y="745"/>
                  <a:pt x="2389" y="747"/>
                </a:cubicBezTo>
                <a:cubicBezTo>
                  <a:pt x="2371" y="760"/>
                  <a:pt x="2345" y="757"/>
                  <a:pt x="2331" y="739"/>
                </a:cubicBezTo>
                <a:lnTo>
                  <a:pt x="2264" y="650"/>
                </a:lnTo>
                <a:cubicBezTo>
                  <a:pt x="2257" y="641"/>
                  <a:pt x="2244" y="640"/>
                  <a:pt x="2236" y="646"/>
                </a:cubicBezTo>
                <a:lnTo>
                  <a:pt x="2115" y="737"/>
                </a:lnTo>
                <a:cubicBezTo>
                  <a:pt x="2107" y="744"/>
                  <a:pt x="2105" y="757"/>
                  <a:pt x="2111" y="765"/>
                </a:cubicBezTo>
                <a:lnTo>
                  <a:pt x="2173" y="846"/>
                </a:lnTo>
                <a:cubicBezTo>
                  <a:pt x="2184" y="861"/>
                  <a:pt x="2186" y="886"/>
                  <a:pt x="2174" y="901"/>
                </a:cubicBezTo>
                <a:cubicBezTo>
                  <a:pt x="2141" y="941"/>
                  <a:pt x="2115" y="985"/>
                  <a:pt x="2095" y="1032"/>
                </a:cubicBezTo>
                <a:cubicBezTo>
                  <a:pt x="2088" y="1050"/>
                  <a:pt x="2068" y="1061"/>
                  <a:pt x="2050" y="1058"/>
                </a:cubicBezTo>
                <a:lnTo>
                  <a:pt x="1948" y="1044"/>
                </a:lnTo>
                <a:cubicBezTo>
                  <a:pt x="1936" y="1043"/>
                  <a:pt x="1927" y="1051"/>
                  <a:pt x="1925" y="1061"/>
                </a:cubicBezTo>
                <a:lnTo>
                  <a:pt x="1905" y="1211"/>
                </a:lnTo>
                <a:cubicBezTo>
                  <a:pt x="1904" y="1218"/>
                  <a:pt x="1907" y="1223"/>
                  <a:pt x="1909" y="1226"/>
                </a:cubicBezTo>
                <a:cubicBezTo>
                  <a:pt x="1910" y="1228"/>
                  <a:pt x="1915" y="1232"/>
                  <a:pt x="1921" y="1233"/>
                </a:cubicBezTo>
                <a:lnTo>
                  <a:pt x="2022" y="1247"/>
                </a:lnTo>
                <a:cubicBezTo>
                  <a:pt x="2041" y="1250"/>
                  <a:pt x="2056" y="1265"/>
                  <a:pt x="2058" y="1285"/>
                </a:cubicBezTo>
                <a:cubicBezTo>
                  <a:pt x="2063" y="1337"/>
                  <a:pt x="2076" y="1388"/>
                  <a:pt x="2096" y="1437"/>
                </a:cubicBezTo>
                <a:cubicBezTo>
                  <a:pt x="2104" y="1454"/>
                  <a:pt x="2098" y="1475"/>
                  <a:pt x="2083" y="1486"/>
                </a:cubicBezTo>
                <a:lnTo>
                  <a:pt x="2003" y="1547"/>
                </a:lnTo>
                <a:cubicBezTo>
                  <a:pt x="1998" y="1551"/>
                  <a:pt x="1996" y="1557"/>
                  <a:pt x="1996" y="1560"/>
                </a:cubicBezTo>
                <a:cubicBezTo>
                  <a:pt x="1995" y="1563"/>
                  <a:pt x="1995" y="1569"/>
                  <a:pt x="1999" y="1574"/>
                </a:cubicBezTo>
                <a:lnTo>
                  <a:pt x="2091" y="1695"/>
                </a:lnTo>
                <a:cubicBezTo>
                  <a:pt x="2095" y="1700"/>
                  <a:pt x="2101" y="1702"/>
                  <a:pt x="2104" y="1702"/>
                </a:cubicBezTo>
                <a:cubicBezTo>
                  <a:pt x="2107" y="1703"/>
                  <a:pt x="2113" y="1703"/>
                  <a:pt x="2118" y="1699"/>
                </a:cubicBezTo>
                <a:lnTo>
                  <a:pt x="2197" y="1639"/>
                </a:lnTo>
                <a:cubicBezTo>
                  <a:pt x="2204" y="1634"/>
                  <a:pt x="2213" y="1631"/>
                  <a:pt x="2222" y="1631"/>
                </a:cubicBezTo>
                <a:cubicBezTo>
                  <a:pt x="2231" y="1631"/>
                  <a:pt x="2241" y="1634"/>
                  <a:pt x="2248" y="1640"/>
                </a:cubicBezTo>
                <a:cubicBezTo>
                  <a:pt x="2289" y="1674"/>
                  <a:pt x="2335" y="1701"/>
                  <a:pt x="2384" y="1721"/>
                </a:cubicBezTo>
                <a:cubicBezTo>
                  <a:pt x="2402" y="1728"/>
                  <a:pt x="2414" y="1746"/>
                  <a:pt x="2411" y="1765"/>
                </a:cubicBezTo>
                <a:lnTo>
                  <a:pt x="2398" y="1862"/>
                </a:lnTo>
                <a:cubicBezTo>
                  <a:pt x="2397" y="1869"/>
                  <a:pt x="2400" y="1875"/>
                  <a:pt x="2401" y="1877"/>
                </a:cubicBezTo>
                <a:cubicBezTo>
                  <a:pt x="2403" y="1880"/>
                  <a:pt x="2407" y="1884"/>
                  <a:pt x="2414" y="1885"/>
                </a:cubicBezTo>
                <a:lnTo>
                  <a:pt x="2564" y="1906"/>
                </a:lnTo>
                <a:cubicBezTo>
                  <a:pt x="2571" y="1906"/>
                  <a:pt x="2576" y="1904"/>
                  <a:pt x="2579" y="1902"/>
                </a:cubicBezTo>
                <a:cubicBezTo>
                  <a:pt x="2581" y="1900"/>
                  <a:pt x="2586" y="1896"/>
                  <a:pt x="2587" y="1889"/>
                </a:cubicBezTo>
                <a:lnTo>
                  <a:pt x="2600" y="1793"/>
                </a:lnTo>
                <a:cubicBezTo>
                  <a:pt x="2601" y="1786"/>
                  <a:pt x="2603" y="1780"/>
                  <a:pt x="2606" y="1774"/>
                </a:cubicBezTo>
                <a:cubicBezTo>
                  <a:pt x="2613" y="1764"/>
                  <a:pt x="2624" y="1757"/>
                  <a:pt x="2637" y="1755"/>
                </a:cubicBezTo>
                <a:cubicBezTo>
                  <a:pt x="2690" y="1750"/>
                  <a:pt x="2741" y="1736"/>
                  <a:pt x="2790" y="1715"/>
                </a:cubicBezTo>
                <a:cubicBezTo>
                  <a:pt x="2808" y="1707"/>
                  <a:pt x="2829" y="1712"/>
                  <a:pt x="2840" y="1728"/>
                </a:cubicBezTo>
                <a:lnTo>
                  <a:pt x="2900" y="1807"/>
                </a:lnTo>
                <a:cubicBezTo>
                  <a:pt x="2906" y="1815"/>
                  <a:pt x="2919" y="1817"/>
                  <a:pt x="2928" y="1811"/>
                </a:cubicBezTo>
                <a:lnTo>
                  <a:pt x="3048" y="1720"/>
                </a:lnTo>
                <a:cubicBezTo>
                  <a:pt x="3057" y="1713"/>
                  <a:pt x="3058" y="1700"/>
                  <a:pt x="3052" y="1692"/>
                </a:cubicBezTo>
                <a:lnTo>
                  <a:pt x="2991" y="1611"/>
                </a:lnTo>
                <a:cubicBezTo>
                  <a:pt x="2979" y="1596"/>
                  <a:pt x="2979" y="1575"/>
                  <a:pt x="2991" y="1560"/>
                </a:cubicBezTo>
                <a:cubicBezTo>
                  <a:pt x="3024" y="1519"/>
                  <a:pt x="3050" y="1474"/>
                  <a:pt x="3069" y="1425"/>
                </a:cubicBezTo>
                <a:cubicBezTo>
                  <a:pt x="3076" y="1407"/>
                  <a:pt x="3094" y="1396"/>
                  <a:pt x="3114" y="1398"/>
                </a:cubicBezTo>
                <a:lnTo>
                  <a:pt x="3114" y="1398"/>
                </a:lnTo>
                <a:close/>
                <a:moveTo>
                  <a:pt x="3134" y="1486"/>
                </a:moveTo>
                <a:lnTo>
                  <a:pt x="3134" y="1486"/>
                </a:lnTo>
                <a:cubicBezTo>
                  <a:pt x="3118" y="1521"/>
                  <a:pt x="3099" y="1554"/>
                  <a:pt x="3076" y="1586"/>
                </a:cubicBezTo>
                <a:lnTo>
                  <a:pt x="3118" y="1641"/>
                </a:lnTo>
                <a:cubicBezTo>
                  <a:pt x="3153" y="1687"/>
                  <a:pt x="3144" y="1752"/>
                  <a:pt x="3099" y="1786"/>
                </a:cubicBezTo>
                <a:lnTo>
                  <a:pt x="2978" y="1877"/>
                </a:lnTo>
                <a:cubicBezTo>
                  <a:pt x="2933" y="1912"/>
                  <a:pt x="2868" y="1903"/>
                  <a:pt x="2833" y="1857"/>
                </a:cubicBezTo>
                <a:lnTo>
                  <a:pt x="2793" y="1804"/>
                </a:lnTo>
                <a:cubicBezTo>
                  <a:pt x="2756" y="1817"/>
                  <a:pt x="2717" y="1828"/>
                  <a:pt x="2678" y="1834"/>
                </a:cubicBezTo>
                <a:lnTo>
                  <a:pt x="2669" y="1900"/>
                </a:lnTo>
                <a:cubicBezTo>
                  <a:pt x="2666" y="1927"/>
                  <a:pt x="2651" y="1952"/>
                  <a:pt x="2629" y="1968"/>
                </a:cubicBezTo>
                <a:cubicBezTo>
                  <a:pt x="2611" y="1982"/>
                  <a:pt x="2589" y="1989"/>
                  <a:pt x="2567" y="1989"/>
                </a:cubicBezTo>
                <a:cubicBezTo>
                  <a:pt x="2562" y="1989"/>
                  <a:pt x="2558" y="1989"/>
                  <a:pt x="2553" y="1988"/>
                </a:cubicBezTo>
                <a:lnTo>
                  <a:pt x="2403" y="1967"/>
                </a:lnTo>
                <a:cubicBezTo>
                  <a:pt x="2376" y="1964"/>
                  <a:pt x="2352" y="1949"/>
                  <a:pt x="2335" y="1927"/>
                </a:cubicBezTo>
                <a:cubicBezTo>
                  <a:pt x="2318" y="1905"/>
                  <a:pt x="2311" y="1878"/>
                  <a:pt x="2315" y="1851"/>
                </a:cubicBezTo>
                <a:lnTo>
                  <a:pt x="2324" y="1785"/>
                </a:lnTo>
                <a:cubicBezTo>
                  <a:pt x="2287" y="1768"/>
                  <a:pt x="2253" y="1748"/>
                  <a:pt x="2222" y="1725"/>
                </a:cubicBezTo>
                <a:lnTo>
                  <a:pt x="2169" y="1765"/>
                </a:lnTo>
                <a:cubicBezTo>
                  <a:pt x="2147" y="1782"/>
                  <a:pt x="2120" y="1789"/>
                  <a:pt x="2092" y="1785"/>
                </a:cubicBezTo>
                <a:cubicBezTo>
                  <a:pt x="2065" y="1781"/>
                  <a:pt x="2041" y="1767"/>
                  <a:pt x="2024" y="1745"/>
                </a:cubicBezTo>
                <a:lnTo>
                  <a:pt x="1933" y="1625"/>
                </a:lnTo>
                <a:cubicBezTo>
                  <a:pt x="1916" y="1603"/>
                  <a:pt x="1909" y="1575"/>
                  <a:pt x="1913" y="1548"/>
                </a:cubicBezTo>
                <a:cubicBezTo>
                  <a:pt x="1917" y="1521"/>
                  <a:pt x="1931" y="1497"/>
                  <a:pt x="1953" y="1480"/>
                </a:cubicBezTo>
                <a:lnTo>
                  <a:pt x="2007" y="1439"/>
                </a:lnTo>
                <a:cubicBezTo>
                  <a:pt x="1994" y="1402"/>
                  <a:pt x="1984" y="1364"/>
                  <a:pt x="1979" y="1326"/>
                </a:cubicBezTo>
                <a:lnTo>
                  <a:pt x="1910" y="1316"/>
                </a:lnTo>
                <a:cubicBezTo>
                  <a:pt x="1883" y="1312"/>
                  <a:pt x="1859" y="1298"/>
                  <a:pt x="1842" y="1276"/>
                </a:cubicBezTo>
                <a:cubicBezTo>
                  <a:pt x="1825" y="1254"/>
                  <a:pt x="1818" y="1227"/>
                  <a:pt x="1822" y="1200"/>
                </a:cubicBezTo>
                <a:lnTo>
                  <a:pt x="1843" y="1050"/>
                </a:lnTo>
                <a:cubicBezTo>
                  <a:pt x="1851" y="993"/>
                  <a:pt x="1903" y="954"/>
                  <a:pt x="1959" y="962"/>
                </a:cubicBezTo>
                <a:lnTo>
                  <a:pt x="2031" y="972"/>
                </a:lnTo>
                <a:cubicBezTo>
                  <a:pt x="2047" y="938"/>
                  <a:pt x="2066" y="905"/>
                  <a:pt x="2089" y="874"/>
                </a:cubicBezTo>
                <a:lnTo>
                  <a:pt x="2045" y="815"/>
                </a:lnTo>
                <a:cubicBezTo>
                  <a:pt x="2011" y="770"/>
                  <a:pt x="2020" y="705"/>
                  <a:pt x="2065" y="671"/>
                </a:cubicBezTo>
                <a:lnTo>
                  <a:pt x="2186" y="579"/>
                </a:lnTo>
                <a:cubicBezTo>
                  <a:pt x="2231" y="545"/>
                  <a:pt x="2296" y="554"/>
                  <a:pt x="2330" y="599"/>
                </a:cubicBezTo>
                <a:lnTo>
                  <a:pt x="2376" y="660"/>
                </a:lnTo>
                <a:cubicBezTo>
                  <a:pt x="2411" y="648"/>
                  <a:pt x="2447" y="639"/>
                  <a:pt x="2484" y="633"/>
                </a:cubicBezTo>
                <a:lnTo>
                  <a:pt x="2494" y="557"/>
                </a:lnTo>
                <a:cubicBezTo>
                  <a:pt x="2502" y="500"/>
                  <a:pt x="2555" y="461"/>
                  <a:pt x="2611" y="469"/>
                </a:cubicBezTo>
                <a:lnTo>
                  <a:pt x="2760" y="489"/>
                </a:lnTo>
                <a:cubicBezTo>
                  <a:pt x="2788" y="493"/>
                  <a:pt x="2812" y="507"/>
                  <a:pt x="2829" y="529"/>
                </a:cubicBezTo>
                <a:cubicBezTo>
                  <a:pt x="2845" y="551"/>
                  <a:pt x="2852" y="579"/>
                  <a:pt x="2849" y="606"/>
                </a:cubicBezTo>
                <a:lnTo>
                  <a:pt x="2838" y="682"/>
                </a:lnTo>
                <a:cubicBezTo>
                  <a:pt x="2872" y="698"/>
                  <a:pt x="2904" y="717"/>
                  <a:pt x="2934" y="738"/>
                </a:cubicBezTo>
                <a:lnTo>
                  <a:pt x="2995" y="692"/>
                </a:lnTo>
                <a:cubicBezTo>
                  <a:pt x="3017" y="675"/>
                  <a:pt x="3044" y="668"/>
                  <a:pt x="3071" y="672"/>
                </a:cubicBezTo>
                <a:cubicBezTo>
                  <a:pt x="3099" y="676"/>
                  <a:pt x="3123" y="690"/>
                  <a:pt x="3139" y="712"/>
                </a:cubicBezTo>
                <a:lnTo>
                  <a:pt x="3231" y="832"/>
                </a:lnTo>
                <a:cubicBezTo>
                  <a:pt x="3247" y="854"/>
                  <a:pt x="3254" y="881"/>
                  <a:pt x="3251" y="909"/>
                </a:cubicBezTo>
                <a:cubicBezTo>
                  <a:pt x="3247" y="936"/>
                  <a:pt x="3233" y="960"/>
                  <a:pt x="3211" y="977"/>
                </a:cubicBezTo>
                <a:lnTo>
                  <a:pt x="3151" y="1022"/>
                </a:lnTo>
                <a:cubicBezTo>
                  <a:pt x="3164" y="1057"/>
                  <a:pt x="3174" y="1094"/>
                  <a:pt x="3180" y="1131"/>
                </a:cubicBezTo>
                <a:lnTo>
                  <a:pt x="3253" y="1141"/>
                </a:lnTo>
                <a:cubicBezTo>
                  <a:pt x="3281" y="1145"/>
                  <a:pt x="3305" y="1159"/>
                  <a:pt x="3322" y="1181"/>
                </a:cubicBezTo>
                <a:cubicBezTo>
                  <a:pt x="3338" y="1203"/>
                  <a:pt x="3345" y="1230"/>
                  <a:pt x="3342" y="1257"/>
                </a:cubicBezTo>
                <a:lnTo>
                  <a:pt x="3321" y="1407"/>
                </a:lnTo>
                <a:cubicBezTo>
                  <a:pt x="3313" y="1464"/>
                  <a:pt x="3260" y="1503"/>
                  <a:pt x="3204" y="1495"/>
                </a:cubicBezTo>
                <a:lnTo>
                  <a:pt x="3134" y="1486"/>
                </a:lnTo>
                <a:lnTo>
                  <a:pt x="3134" y="1486"/>
                </a:lnTo>
                <a:close/>
                <a:moveTo>
                  <a:pt x="2821" y="1055"/>
                </a:moveTo>
                <a:lnTo>
                  <a:pt x="2821" y="1055"/>
                </a:lnTo>
                <a:cubicBezTo>
                  <a:pt x="2772" y="991"/>
                  <a:pt x="2702" y="949"/>
                  <a:pt x="2622" y="938"/>
                </a:cubicBezTo>
                <a:cubicBezTo>
                  <a:pt x="2608" y="936"/>
                  <a:pt x="2594" y="935"/>
                  <a:pt x="2580" y="935"/>
                </a:cubicBezTo>
                <a:cubicBezTo>
                  <a:pt x="2515" y="935"/>
                  <a:pt x="2452" y="956"/>
                  <a:pt x="2399" y="996"/>
                </a:cubicBezTo>
                <a:cubicBezTo>
                  <a:pt x="2334" y="1045"/>
                  <a:pt x="2293" y="1116"/>
                  <a:pt x="2282" y="1196"/>
                </a:cubicBezTo>
                <a:cubicBezTo>
                  <a:pt x="2271" y="1275"/>
                  <a:pt x="2292" y="1355"/>
                  <a:pt x="2340" y="1419"/>
                </a:cubicBezTo>
                <a:cubicBezTo>
                  <a:pt x="2389" y="1483"/>
                  <a:pt x="2459" y="1524"/>
                  <a:pt x="2539" y="1536"/>
                </a:cubicBezTo>
                <a:cubicBezTo>
                  <a:pt x="2619" y="1546"/>
                  <a:pt x="2698" y="1526"/>
                  <a:pt x="2763" y="1477"/>
                </a:cubicBezTo>
                <a:cubicBezTo>
                  <a:pt x="2827" y="1429"/>
                  <a:pt x="2868" y="1358"/>
                  <a:pt x="2879" y="1278"/>
                </a:cubicBezTo>
                <a:cubicBezTo>
                  <a:pt x="2890" y="1198"/>
                  <a:pt x="2870" y="1119"/>
                  <a:pt x="2821" y="1055"/>
                </a:cubicBezTo>
                <a:lnTo>
                  <a:pt x="2821" y="1055"/>
                </a:lnTo>
                <a:close/>
                <a:moveTo>
                  <a:pt x="2888" y="1005"/>
                </a:moveTo>
                <a:lnTo>
                  <a:pt x="2888" y="1005"/>
                </a:lnTo>
                <a:cubicBezTo>
                  <a:pt x="2950" y="1087"/>
                  <a:pt x="2976" y="1188"/>
                  <a:pt x="2962" y="1290"/>
                </a:cubicBezTo>
                <a:cubicBezTo>
                  <a:pt x="2948" y="1392"/>
                  <a:pt x="2895" y="1482"/>
                  <a:pt x="2813" y="1544"/>
                </a:cubicBezTo>
                <a:cubicBezTo>
                  <a:pt x="2745" y="1595"/>
                  <a:pt x="2665" y="1622"/>
                  <a:pt x="2581" y="1622"/>
                </a:cubicBezTo>
                <a:cubicBezTo>
                  <a:pt x="2564" y="1622"/>
                  <a:pt x="2546" y="1621"/>
                  <a:pt x="2528" y="1618"/>
                </a:cubicBezTo>
                <a:cubicBezTo>
                  <a:pt x="2426" y="1604"/>
                  <a:pt x="2336" y="1551"/>
                  <a:pt x="2274" y="1469"/>
                </a:cubicBezTo>
                <a:cubicBezTo>
                  <a:pt x="2212" y="1387"/>
                  <a:pt x="2185" y="1286"/>
                  <a:pt x="2199" y="1184"/>
                </a:cubicBezTo>
                <a:cubicBezTo>
                  <a:pt x="2213" y="1082"/>
                  <a:pt x="2266" y="992"/>
                  <a:pt x="2348" y="930"/>
                </a:cubicBezTo>
                <a:cubicBezTo>
                  <a:pt x="2430" y="868"/>
                  <a:pt x="2531" y="841"/>
                  <a:pt x="2633" y="856"/>
                </a:cubicBezTo>
                <a:cubicBezTo>
                  <a:pt x="2735" y="870"/>
                  <a:pt x="2826" y="923"/>
                  <a:pt x="2888" y="1005"/>
                </a:cubicBezTo>
                <a:lnTo>
                  <a:pt x="2888" y="1005"/>
                </a:lnTo>
                <a:close/>
                <a:moveTo>
                  <a:pt x="1845" y="2090"/>
                </a:moveTo>
                <a:lnTo>
                  <a:pt x="1845" y="2090"/>
                </a:lnTo>
                <a:lnTo>
                  <a:pt x="1966" y="2090"/>
                </a:lnTo>
                <a:cubicBezTo>
                  <a:pt x="1983" y="2090"/>
                  <a:pt x="1996" y="2076"/>
                  <a:pt x="1996" y="2059"/>
                </a:cubicBezTo>
                <a:lnTo>
                  <a:pt x="1996" y="1881"/>
                </a:lnTo>
                <a:cubicBezTo>
                  <a:pt x="1996" y="1864"/>
                  <a:pt x="1983" y="1851"/>
                  <a:pt x="1966" y="1851"/>
                </a:cubicBezTo>
                <a:lnTo>
                  <a:pt x="1842" y="1851"/>
                </a:lnTo>
                <a:cubicBezTo>
                  <a:pt x="1839" y="1851"/>
                  <a:pt x="1836" y="1850"/>
                  <a:pt x="1833" y="1849"/>
                </a:cubicBezTo>
                <a:cubicBezTo>
                  <a:pt x="1816" y="1846"/>
                  <a:pt x="1803" y="1832"/>
                  <a:pt x="1800" y="1815"/>
                </a:cubicBezTo>
                <a:cubicBezTo>
                  <a:pt x="1785" y="1759"/>
                  <a:pt x="1761" y="1703"/>
                  <a:pt x="1730" y="1651"/>
                </a:cubicBezTo>
                <a:cubicBezTo>
                  <a:pt x="1720" y="1634"/>
                  <a:pt x="1722" y="1613"/>
                  <a:pt x="1736" y="1599"/>
                </a:cubicBezTo>
                <a:lnTo>
                  <a:pt x="1825" y="1511"/>
                </a:lnTo>
                <a:cubicBezTo>
                  <a:pt x="1837" y="1500"/>
                  <a:pt x="1837" y="1480"/>
                  <a:pt x="1825" y="1468"/>
                </a:cubicBezTo>
                <a:lnTo>
                  <a:pt x="1699" y="1342"/>
                </a:lnTo>
                <a:cubicBezTo>
                  <a:pt x="1694" y="1337"/>
                  <a:pt x="1686" y="1333"/>
                  <a:pt x="1678" y="1333"/>
                </a:cubicBezTo>
                <a:lnTo>
                  <a:pt x="1678" y="1333"/>
                </a:lnTo>
                <a:cubicBezTo>
                  <a:pt x="1670" y="1333"/>
                  <a:pt x="1662" y="1337"/>
                  <a:pt x="1656" y="1342"/>
                </a:cubicBezTo>
                <a:lnTo>
                  <a:pt x="1567" y="1431"/>
                </a:lnTo>
                <a:cubicBezTo>
                  <a:pt x="1554" y="1445"/>
                  <a:pt x="1532" y="1449"/>
                  <a:pt x="1515" y="1439"/>
                </a:cubicBezTo>
                <a:cubicBezTo>
                  <a:pt x="1463" y="1408"/>
                  <a:pt x="1407" y="1385"/>
                  <a:pt x="1349" y="1370"/>
                </a:cubicBezTo>
                <a:cubicBezTo>
                  <a:pt x="1332" y="1366"/>
                  <a:pt x="1320" y="1353"/>
                  <a:pt x="1318" y="1336"/>
                </a:cubicBezTo>
                <a:cubicBezTo>
                  <a:pt x="1317" y="1334"/>
                  <a:pt x="1317" y="1330"/>
                  <a:pt x="1317" y="1328"/>
                </a:cubicBezTo>
                <a:lnTo>
                  <a:pt x="1317" y="1202"/>
                </a:lnTo>
                <a:cubicBezTo>
                  <a:pt x="1317" y="1185"/>
                  <a:pt x="1303" y="1171"/>
                  <a:pt x="1286" y="1171"/>
                </a:cubicBezTo>
                <a:lnTo>
                  <a:pt x="1108" y="1171"/>
                </a:lnTo>
                <a:cubicBezTo>
                  <a:pt x="1092" y="1171"/>
                  <a:pt x="1078" y="1185"/>
                  <a:pt x="1078" y="1202"/>
                </a:cubicBezTo>
                <a:lnTo>
                  <a:pt x="1078" y="1326"/>
                </a:lnTo>
                <a:cubicBezTo>
                  <a:pt x="1078" y="1339"/>
                  <a:pt x="1072" y="1354"/>
                  <a:pt x="1062" y="1362"/>
                </a:cubicBezTo>
                <a:cubicBezTo>
                  <a:pt x="1057" y="1365"/>
                  <a:pt x="1051" y="1368"/>
                  <a:pt x="1045" y="1370"/>
                </a:cubicBezTo>
                <a:cubicBezTo>
                  <a:pt x="993" y="1383"/>
                  <a:pt x="943" y="1403"/>
                  <a:pt x="895" y="1429"/>
                </a:cubicBezTo>
                <a:cubicBezTo>
                  <a:pt x="894" y="1431"/>
                  <a:pt x="892" y="1433"/>
                  <a:pt x="890" y="1435"/>
                </a:cubicBezTo>
                <a:cubicBezTo>
                  <a:pt x="874" y="1451"/>
                  <a:pt x="848" y="1451"/>
                  <a:pt x="831" y="1435"/>
                </a:cubicBezTo>
                <a:lnTo>
                  <a:pt x="739" y="1342"/>
                </a:lnTo>
                <a:cubicBezTo>
                  <a:pt x="733" y="1337"/>
                  <a:pt x="725" y="1333"/>
                  <a:pt x="717" y="1333"/>
                </a:cubicBezTo>
                <a:lnTo>
                  <a:pt x="717" y="1333"/>
                </a:lnTo>
                <a:cubicBezTo>
                  <a:pt x="709" y="1333"/>
                  <a:pt x="701" y="1337"/>
                  <a:pt x="695" y="1342"/>
                </a:cubicBezTo>
                <a:lnTo>
                  <a:pt x="570" y="1468"/>
                </a:lnTo>
                <a:cubicBezTo>
                  <a:pt x="564" y="1474"/>
                  <a:pt x="561" y="1482"/>
                  <a:pt x="561" y="1490"/>
                </a:cubicBezTo>
                <a:cubicBezTo>
                  <a:pt x="561" y="1498"/>
                  <a:pt x="564" y="1506"/>
                  <a:pt x="569" y="1511"/>
                </a:cubicBezTo>
                <a:lnTo>
                  <a:pt x="654" y="1596"/>
                </a:lnTo>
                <a:cubicBezTo>
                  <a:pt x="668" y="1610"/>
                  <a:pt x="673" y="1634"/>
                  <a:pt x="663" y="1650"/>
                </a:cubicBezTo>
                <a:cubicBezTo>
                  <a:pt x="631" y="1703"/>
                  <a:pt x="607" y="1759"/>
                  <a:pt x="592" y="1818"/>
                </a:cubicBezTo>
                <a:cubicBezTo>
                  <a:pt x="587" y="1837"/>
                  <a:pt x="570" y="1851"/>
                  <a:pt x="551" y="1851"/>
                </a:cubicBezTo>
                <a:lnTo>
                  <a:pt x="429" y="1851"/>
                </a:lnTo>
                <a:cubicBezTo>
                  <a:pt x="412" y="1851"/>
                  <a:pt x="398" y="1864"/>
                  <a:pt x="398" y="1881"/>
                </a:cubicBezTo>
                <a:lnTo>
                  <a:pt x="398" y="2059"/>
                </a:lnTo>
                <a:cubicBezTo>
                  <a:pt x="398" y="2076"/>
                  <a:pt x="412" y="2090"/>
                  <a:pt x="429" y="2090"/>
                </a:cubicBezTo>
                <a:lnTo>
                  <a:pt x="548" y="2090"/>
                </a:lnTo>
                <a:cubicBezTo>
                  <a:pt x="564" y="2090"/>
                  <a:pt x="578" y="2099"/>
                  <a:pt x="585" y="2113"/>
                </a:cubicBezTo>
                <a:cubicBezTo>
                  <a:pt x="587" y="2116"/>
                  <a:pt x="588" y="2119"/>
                  <a:pt x="589" y="2122"/>
                </a:cubicBezTo>
                <a:cubicBezTo>
                  <a:pt x="603" y="2183"/>
                  <a:pt x="627" y="2241"/>
                  <a:pt x="659" y="2295"/>
                </a:cubicBezTo>
                <a:cubicBezTo>
                  <a:pt x="669" y="2311"/>
                  <a:pt x="666" y="2332"/>
                  <a:pt x="653" y="2346"/>
                </a:cubicBezTo>
                <a:lnTo>
                  <a:pt x="570" y="2429"/>
                </a:lnTo>
                <a:cubicBezTo>
                  <a:pt x="564" y="2435"/>
                  <a:pt x="561" y="2442"/>
                  <a:pt x="561" y="2451"/>
                </a:cubicBezTo>
                <a:cubicBezTo>
                  <a:pt x="561" y="2459"/>
                  <a:pt x="564" y="2466"/>
                  <a:pt x="569" y="2472"/>
                </a:cubicBezTo>
                <a:lnTo>
                  <a:pt x="695" y="2598"/>
                </a:lnTo>
                <a:cubicBezTo>
                  <a:pt x="707" y="2610"/>
                  <a:pt x="727" y="2610"/>
                  <a:pt x="739" y="2598"/>
                </a:cubicBezTo>
                <a:lnTo>
                  <a:pt x="820" y="2516"/>
                </a:lnTo>
                <a:cubicBezTo>
                  <a:pt x="829" y="2508"/>
                  <a:pt x="839" y="2504"/>
                  <a:pt x="850" y="2504"/>
                </a:cubicBezTo>
                <a:cubicBezTo>
                  <a:pt x="857" y="2504"/>
                  <a:pt x="865" y="2506"/>
                  <a:pt x="872" y="2510"/>
                </a:cubicBezTo>
                <a:cubicBezTo>
                  <a:pt x="925" y="2543"/>
                  <a:pt x="984" y="2567"/>
                  <a:pt x="1045" y="2583"/>
                </a:cubicBezTo>
                <a:cubicBezTo>
                  <a:pt x="1064" y="2587"/>
                  <a:pt x="1078" y="2604"/>
                  <a:pt x="1078" y="2623"/>
                </a:cubicBezTo>
                <a:lnTo>
                  <a:pt x="1078" y="2738"/>
                </a:lnTo>
                <a:cubicBezTo>
                  <a:pt x="1078" y="2755"/>
                  <a:pt x="1092" y="2769"/>
                  <a:pt x="1108" y="2769"/>
                </a:cubicBezTo>
                <a:lnTo>
                  <a:pt x="1286" y="2769"/>
                </a:lnTo>
                <a:cubicBezTo>
                  <a:pt x="1303" y="2769"/>
                  <a:pt x="1317" y="2755"/>
                  <a:pt x="1317" y="2738"/>
                </a:cubicBezTo>
                <a:lnTo>
                  <a:pt x="1317" y="2624"/>
                </a:lnTo>
                <a:cubicBezTo>
                  <a:pt x="1317" y="2617"/>
                  <a:pt x="1319" y="2609"/>
                  <a:pt x="1322" y="2603"/>
                </a:cubicBezTo>
                <a:cubicBezTo>
                  <a:pt x="1328" y="2593"/>
                  <a:pt x="1337" y="2585"/>
                  <a:pt x="1349" y="2582"/>
                </a:cubicBezTo>
                <a:cubicBezTo>
                  <a:pt x="1410" y="2567"/>
                  <a:pt x="1468" y="2542"/>
                  <a:pt x="1522" y="2509"/>
                </a:cubicBezTo>
                <a:cubicBezTo>
                  <a:pt x="1539" y="2499"/>
                  <a:pt x="1560" y="2502"/>
                  <a:pt x="1574" y="2515"/>
                </a:cubicBezTo>
                <a:lnTo>
                  <a:pt x="1656" y="2598"/>
                </a:lnTo>
                <a:cubicBezTo>
                  <a:pt x="1668" y="2610"/>
                  <a:pt x="1688" y="2610"/>
                  <a:pt x="1699" y="2598"/>
                </a:cubicBezTo>
                <a:lnTo>
                  <a:pt x="1825" y="2472"/>
                </a:lnTo>
                <a:cubicBezTo>
                  <a:pt x="1837" y="2460"/>
                  <a:pt x="1837" y="2441"/>
                  <a:pt x="1825" y="2429"/>
                </a:cubicBezTo>
                <a:lnTo>
                  <a:pt x="1741" y="2345"/>
                </a:lnTo>
                <a:cubicBezTo>
                  <a:pt x="1727" y="2332"/>
                  <a:pt x="1725" y="2311"/>
                  <a:pt x="1734" y="2294"/>
                </a:cubicBezTo>
                <a:cubicBezTo>
                  <a:pt x="1766" y="2240"/>
                  <a:pt x="1790" y="2182"/>
                  <a:pt x="1804" y="2122"/>
                </a:cubicBezTo>
                <a:cubicBezTo>
                  <a:pt x="1809" y="2103"/>
                  <a:pt x="1825" y="2090"/>
                  <a:pt x="1845" y="2090"/>
                </a:cubicBezTo>
                <a:lnTo>
                  <a:pt x="1845" y="2090"/>
                </a:lnTo>
                <a:close/>
                <a:moveTo>
                  <a:pt x="1877" y="2173"/>
                </a:moveTo>
                <a:lnTo>
                  <a:pt x="1877" y="2173"/>
                </a:lnTo>
                <a:cubicBezTo>
                  <a:pt x="1863" y="2220"/>
                  <a:pt x="1845" y="2265"/>
                  <a:pt x="1822" y="2308"/>
                </a:cubicBezTo>
                <a:lnTo>
                  <a:pt x="1884" y="2370"/>
                </a:lnTo>
                <a:cubicBezTo>
                  <a:pt x="1929" y="2414"/>
                  <a:pt x="1929" y="2487"/>
                  <a:pt x="1884" y="2531"/>
                </a:cubicBezTo>
                <a:lnTo>
                  <a:pt x="1758" y="2657"/>
                </a:lnTo>
                <a:cubicBezTo>
                  <a:pt x="1714" y="2701"/>
                  <a:pt x="1642" y="2702"/>
                  <a:pt x="1597" y="2657"/>
                </a:cubicBezTo>
                <a:lnTo>
                  <a:pt x="1537" y="2597"/>
                </a:lnTo>
                <a:cubicBezTo>
                  <a:pt x="1494" y="2621"/>
                  <a:pt x="1448" y="2640"/>
                  <a:pt x="1400" y="2655"/>
                </a:cubicBezTo>
                <a:lnTo>
                  <a:pt x="1400" y="2738"/>
                </a:lnTo>
                <a:cubicBezTo>
                  <a:pt x="1400" y="2801"/>
                  <a:pt x="1349" y="2853"/>
                  <a:pt x="1286" y="2853"/>
                </a:cubicBezTo>
                <a:lnTo>
                  <a:pt x="1108" y="2853"/>
                </a:lnTo>
                <a:cubicBezTo>
                  <a:pt x="1046" y="2853"/>
                  <a:pt x="994" y="2801"/>
                  <a:pt x="994" y="2738"/>
                </a:cubicBezTo>
                <a:lnTo>
                  <a:pt x="994" y="2655"/>
                </a:lnTo>
                <a:cubicBezTo>
                  <a:pt x="946" y="2641"/>
                  <a:pt x="900" y="2622"/>
                  <a:pt x="857" y="2598"/>
                </a:cubicBezTo>
                <a:lnTo>
                  <a:pt x="798" y="2657"/>
                </a:lnTo>
                <a:cubicBezTo>
                  <a:pt x="753" y="2701"/>
                  <a:pt x="681" y="2702"/>
                  <a:pt x="636" y="2657"/>
                </a:cubicBezTo>
                <a:lnTo>
                  <a:pt x="511" y="2531"/>
                </a:lnTo>
                <a:cubicBezTo>
                  <a:pt x="489" y="2510"/>
                  <a:pt x="477" y="2481"/>
                  <a:pt x="477" y="2451"/>
                </a:cubicBezTo>
                <a:cubicBezTo>
                  <a:pt x="477" y="2420"/>
                  <a:pt x="489" y="2391"/>
                  <a:pt x="511" y="2370"/>
                </a:cubicBezTo>
                <a:lnTo>
                  <a:pt x="571" y="2309"/>
                </a:lnTo>
                <a:cubicBezTo>
                  <a:pt x="548" y="2266"/>
                  <a:pt x="529" y="2220"/>
                  <a:pt x="516" y="2173"/>
                </a:cubicBezTo>
                <a:lnTo>
                  <a:pt x="429" y="2173"/>
                </a:lnTo>
                <a:cubicBezTo>
                  <a:pt x="366" y="2173"/>
                  <a:pt x="315" y="2122"/>
                  <a:pt x="315" y="2059"/>
                </a:cubicBezTo>
                <a:lnTo>
                  <a:pt x="315" y="1881"/>
                </a:lnTo>
                <a:cubicBezTo>
                  <a:pt x="315" y="1818"/>
                  <a:pt x="366" y="1767"/>
                  <a:pt x="429" y="1767"/>
                </a:cubicBezTo>
                <a:lnTo>
                  <a:pt x="520" y="1767"/>
                </a:lnTo>
                <a:cubicBezTo>
                  <a:pt x="534" y="1721"/>
                  <a:pt x="552" y="1677"/>
                  <a:pt x="575" y="1635"/>
                </a:cubicBezTo>
                <a:lnTo>
                  <a:pt x="511" y="1570"/>
                </a:lnTo>
                <a:cubicBezTo>
                  <a:pt x="489" y="1549"/>
                  <a:pt x="477" y="1520"/>
                  <a:pt x="477" y="1490"/>
                </a:cubicBezTo>
                <a:cubicBezTo>
                  <a:pt x="477" y="1459"/>
                  <a:pt x="489" y="1431"/>
                  <a:pt x="511" y="1409"/>
                </a:cubicBezTo>
                <a:lnTo>
                  <a:pt x="636" y="1283"/>
                </a:lnTo>
                <a:cubicBezTo>
                  <a:pt x="658" y="1262"/>
                  <a:pt x="686" y="1250"/>
                  <a:pt x="717" y="1250"/>
                </a:cubicBezTo>
                <a:lnTo>
                  <a:pt x="717" y="1250"/>
                </a:lnTo>
                <a:cubicBezTo>
                  <a:pt x="748" y="1250"/>
                  <a:pt x="776" y="1262"/>
                  <a:pt x="798" y="1283"/>
                </a:cubicBezTo>
                <a:lnTo>
                  <a:pt x="865" y="1350"/>
                </a:lnTo>
                <a:cubicBezTo>
                  <a:pt x="906" y="1328"/>
                  <a:pt x="949" y="1311"/>
                  <a:pt x="994" y="1297"/>
                </a:cubicBezTo>
                <a:lnTo>
                  <a:pt x="994" y="1202"/>
                </a:lnTo>
                <a:cubicBezTo>
                  <a:pt x="994" y="1139"/>
                  <a:pt x="1046" y="1088"/>
                  <a:pt x="1108" y="1088"/>
                </a:cubicBezTo>
                <a:lnTo>
                  <a:pt x="1286" y="1088"/>
                </a:lnTo>
                <a:cubicBezTo>
                  <a:pt x="1349" y="1088"/>
                  <a:pt x="1400" y="1139"/>
                  <a:pt x="1400" y="1202"/>
                </a:cubicBezTo>
                <a:lnTo>
                  <a:pt x="1400" y="1298"/>
                </a:lnTo>
                <a:cubicBezTo>
                  <a:pt x="1445" y="1311"/>
                  <a:pt x="1488" y="1329"/>
                  <a:pt x="1529" y="1351"/>
                </a:cubicBezTo>
                <a:lnTo>
                  <a:pt x="1597" y="1283"/>
                </a:lnTo>
                <a:cubicBezTo>
                  <a:pt x="1619" y="1262"/>
                  <a:pt x="1647" y="1250"/>
                  <a:pt x="1678" y="1250"/>
                </a:cubicBezTo>
                <a:lnTo>
                  <a:pt x="1678" y="1250"/>
                </a:lnTo>
                <a:cubicBezTo>
                  <a:pt x="1708" y="1250"/>
                  <a:pt x="1737" y="1262"/>
                  <a:pt x="1758" y="1283"/>
                </a:cubicBezTo>
                <a:lnTo>
                  <a:pt x="1884" y="1409"/>
                </a:lnTo>
                <a:cubicBezTo>
                  <a:pt x="1929" y="1454"/>
                  <a:pt x="1929" y="1526"/>
                  <a:pt x="1884" y="1570"/>
                </a:cubicBezTo>
                <a:lnTo>
                  <a:pt x="1818" y="1636"/>
                </a:lnTo>
                <a:cubicBezTo>
                  <a:pt x="1841" y="1678"/>
                  <a:pt x="1859" y="1722"/>
                  <a:pt x="1873" y="1767"/>
                </a:cubicBezTo>
                <a:lnTo>
                  <a:pt x="1966" y="1767"/>
                </a:lnTo>
                <a:cubicBezTo>
                  <a:pt x="2029" y="1767"/>
                  <a:pt x="2080" y="1818"/>
                  <a:pt x="2080" y="1881"/>
                </a:cubicBezTo>
                <a:lnTo>
                  <a:pt x="2080" y="2059"/>
                </a:lnTo>
                <a:cubicBezTo>
                  <a:pt x="2080" y="2122"/>
                  <a:pt x="2029" y="2173"/>
                  <a:pt x="1966" y="2173"/>
                </a:cubicBezTo>
                <a:lnTo>
                  <a:pt x="1877" y="2173"/>
                </a:lnTo>
                <a:lnTo>
                  <a:pt x="1877" y="2173"/>
                </a:lnTo>
                <a:close/>
                <a:moveTo>
                  <a:pt x="1559" y="1980"/>
                </a:moveTo>
                <a:lnTo>
                  <a:pt x="1559" y="1980"/>
                </a:lnTo>
                <a:cubicBezTo>
                  <a:pt x="1559" y="1781"/>
                  <a:pt x="1397" y="1618"/>
                  <a:pt x="1197" y="1618"/>
                </a:cubicBezTo>
                <a:cubicBezTo>
                  <a:pt x="998" y="1618"/>
                  <a:pt x="835" y="1781"/>
                  <a:pt x="835" y="1980"/>
                </a:cubicBezTo>
                <a:cubicBezTo>
                  <a:pt x="835" y="2180"/>
                  <a:pt x="998" y="2342"/>
                  <a:pt x="1197" y="2342"/>
                </a:cubicBezTo>
                <a:cubicBezTo>
                  <a:pt x="1397" y="2342"/>
                  <a:pt x="1559" y="2180"/>
                  <a:pt x="1559" y="1980"/>
                </a:cubicBezTo>
                <a:lnTo>
                  <a:pt x="1559" y="1980"/>
                </a:lnTo>
                <a:close/>
                <a:moveTo>
                  <a:pt x="1643" y="1980"/>
                </a:moveTo>
                <a:lnTo>
                  <a:pt x="1643" y="1980"/>
                </a:lnTo>
                <a:cubicBezTo>
                  <a:pt x="1643" y="2226"/>
                  <a:pt x="1443" y="2426"/>
                  <a:pt x="1197" y="2426"/>
                </a:cubicBezTo>
                <a:cubicBezTo>
                  <a:pt x="952" y="2426"/>
                  <a:pt x="752" y="2226"/>
                  <a:pt x="752" y="1980"/>
                </a:cubicBezTo>
                <a:cubicBezTo>
                  <a:pt x="752" y="1735"/>
                  <a:pt x="952" y="1535"/>
                  <a:pt x="1197" y="1535"/>
                </a:cubicBezTo>
                <a:cubicBezTo>
                  <a:pt x="1443" y="1535"/>
                  <a:pt x="1643" y="1735"/>
                  <a:pt x="1643" y="1980"/>
                </a:cubicBezTo>
                <a:lnTo>
                  <a:pt x="1643" y="1980"/>
                </a:lnTo>
                <a:close/>
                <a:moveTo>
                  <a:pt x="4789" y="2286"/>
                </a:moveTo>
                <a:lnTo>
                  <a:pt x="4789" y="2286"/>
                </a:lnTo>
                <a:cubicBezTo>
                  <a:pt x="4795" y="2322"/>
                  <a:pt x="4799" y="2359"/>
                  <a:pt x="4799" y="2397"/>
                </a:cubicBezTo>
                <a:cubicBezTo>
                  <a:pt x="4799" y="2663"/>
                  <a:pt x="4648" y="2894"/>
                  <a:pt x="4429" y="3011"/>
                </a:cubicBezTo>
                <a:cubicBezTo>
                  <a:pt x="4370" y="3305"/>
                  <a:pt x="4076" y="3587"/>
                  <a:pt x="3672" y="3587"/>
                </a:cubicBezTo>
                <a:cubicBezTo>
                  <a:pt x="3654" y="3587"/>
                  <a:pt x="3635" y="3584"/>
                  <a:pt x="3616" y="3583"/>
                </a:cubicBezTo>
                <a:cubicBezTo>
                  <a:pt x="3679" y="3662"/>
                  <a:pt x="3765" y="3722"/>
                  <a:pt x="3867" y="3752"/>
                </a:cubicBezTo>
                <a:cubicBezTo>
                  <a:pt x="3902" y="3762"/>
                  <a:pt x="3922" y="3798"/>
                  <a:pt x="3912" y="3833"/>
                </a:cubicBezTo>
                <a:cubicBezTo>
                  <a:pt x="3903" y="3862"/>
                  <a:pt x="3877" y="3880"/>
                  <a:pt x="3849" y="3880"/>
                </a:cubicBezTo>
                <a:cubicBezTo>
                  <a:pt x="3843" y="3880"/>
                  <a:pt x="3837" y="3879"/>
                  <a:pt x="3831" y="3877"/>
                </a:cubicBezTo>
                <a:cubicBezTo>
                  <a:pt x="3574" y="3803"/>
                  <a:pt x="3396" y="3578"/>
                  <a:pt x="3378" y="3314"/>
                </a:cubicBezTo>
                <a:cubicBezTo>
                  <a:pt x="3374" y="3305"/>
                  <a:pt x="3372" y="3296"/>
                  <a:pt x="3372" y="3285"/>
                </a:cubicBezTo>
                <a:cubicBezTo>
                  <a:pt x="3371" y="3234"/>
                  <a:pt x="3383" y="3183"/>
                  <a:pt x="3406" y="3137"/>
                </a:cubicBezTo>
                <a:cubicBezTo>
                  <a:pt x="3467" y="3016"/>
                  <a:pt x="3598" y="2947"/>
                  <a:pt x="3733" y="2965"/>
                </a:cubicBezTo>
                <a:cubicBezTo>
                  <a:pt x="3771" y="2970"/>
                  <a:pt x="3798" y="3006"/>
                  <a:pt x="3793" y="3044"/>
                </a:cubicBezTo>
                <a:cubicBezTo>
                  <a:pt x="3787" y="3082"/>
                  <a:pt x="3752" y="3110"/>
                  <a:pt x="3714" y="3104"/>
                </a:cubicBezTo>
                <a:cubicBezTo>
                  <a:pt x="3639" y="3094"/>
                  <a:pt x="3565" y="3132"/>
                  <a:pt x="3531" y="3200"/>
                </a:cubicBezTo>
                <a:cubicBezTo>
                  <a:pt x="3518" y="3226"/>
                  <a:pt x="3511" y="3254"/>
                  <a:pt x="3512" y="3283"/>
                </a:cubicBezTo>
                <a:cubicBezTo>
                  <a:pt x="3512" y="3289"/>
                  <a:pt x="3510" y="3293"/>
                  <a:pt x="3509" y="3298"/>
                </a:cubicBezTo>
                <a:cubicBezTo>
                  <a:pt x="3512" y="3354"/>
                  <a:pt x="3524" y="3408"/>
                  <a:pt x="3544" y="3458"/>
                </a:cubicBezTo>
                <a:cubicBezTo>
                  <a:pt x="3555" y="3452"/>
                  <a:pt x="3567" y="3449"/>
                  <a:pt x="3580" y="3450"/>
                </a:cubicBezTo>
                <a:cubicBezTo>
                  <a:pt x="3923" y="3492"/>
                  <a:pt x="4187" y="3298"/>
                  <a:pt x="4276" y="3069"/>
                </a:cubicBezTo>
                <a:cubicBezTo>
                  <a:pt x="4221" y="3083"/>
                  <a:pt x="4164" y="3091"/>
                  <a:pt x="4105" y="3091"/>
                </a:cubicBezTo>
                <a:cubicBezTo>
                  <a:pt x="4069" y="3091"/>
                  <a:pt x="4039" y="3062"/>
                  <a:pt x="4039" y="3026"/>
                </a:cubicBezTo>
                <a:cubicBezTo>
                  <a:pt x="4039" y="2990"/>
                  <a:pt x="4069" y="2960"/>
                  <a:pt x="4105" y="2960"/>
                </a:cubicBezTo>
                <a:cubicBezTo>
                  <a:pt x="4415" y="2960"/>
                  <a:pt x="4668" y="2708"/>
                  <a:pt x="4668" y="2397"/>
                </a:cubicBezTo>
                <a:cubicBezTo>
                  <a:pt x="4668" y="2087"/>
                  <a:pt x="4415" y="1834"/>
                  <a:pt x="4105" y="1834"/>
                </a:cubicBezTo>
                <a:cubicBezTo>
                  <a:pt x="4058" y="1834"/>
                  <a:pt x="3963" y="1854"/>
                  <a:pt x="3931" y="1861"/>
                </a:cubicBezTo>
                <a:cubicBezTo>
                  <a:pt x="3691" y="1900"/>
                  <a:pt x="3449" y="1799"/>
                  <a:pt x="3311" y="1604"/>
                </a:cubicBezTo>
                <a:cubicBezTo>
                  <a:pt x="3290" y="1574"/>
                  <a:pt x="3297" y="1533"/>
                  <a:pt x="3327" y="1513"/>
                </a:cubicBezTo>
                <a:cubicBezTo>
                  <a:pt x="3356" y="1492"/>
                  <a:pt x="3397" y="1499"/>
                  <a:pt x="3418" y="1528"/>
                </a:cubicBezTo>
                <a:cubicBezTo>
                  <a:pt x="3527" y="1683"/>
                  <a:pt x="3719" y="1763"/>
                  <a:pt x="3906" y="1733"/>
                </a:cubicBezTo>
                <a:cubicBezTo>
                  <a:pt x="3915" y="1731"/>
                  <a:pt x="4035" y="1704"/>
                  <a:pt x="4105" y="1704"/>
                </a:cubicBezTo>
                <a:cubicBezTo>
                  <a:pt x="4335" y="1704"/>
                  <a:pt x="4538" y="1817"/>
                  <a:pt x="4665" y="1989"/>
                </a:cubicBezTo>
                <a:lnTo>
                  <a:pt x="4669" y="1823"/>
                </a:lnTo>
                <a:cubicBezTo>
                  <a:pt x="4669" y="1663"/>
                  <a:pt x="4558" y="1527"/>
                  <a:pt x="4408" y="1487"/>
                </a:cubicBezTo>
                <a:cubicBezTo>
                  <a:pt x="4404" y="1486"/>
                  <a:pt x="4400" y="1485"/>
                  <a:pt x="4396" y="1483"/>
                </a:cubicBezTo>
                <a:cubicBezTo>
                  <a:pt x="4371" y="1478"/>
                  <a:pt x="4345" y="1474"/>
                  <a:pt x="4317" y="1474"/>
                </a:cubicBezTo>
                <a:cubicBezTo>
                  <a:pt x="4294" y="1474"/>
                  <a:pt x="4269" y="1476"/>
                  <a:pt x="4246" y="1481"/>
                </a:cubicBezTo>
                <a:cubicBezTo>
                  <a:pt x="4211" y="1488"/>
                  <a:pt x="4176" y="1466"/>
                  <a:pt x="4169" y="1430"/>
                </a:cubicBezTo>
                <a:cubicBezTo>
                  <a:pt x="4161" y="1395"/>
                  <a:pt x="4184" y="1360"/>
                  <a:pt x="4220" y="1353"/>
                </a:cubicBezTo>
                <a:cubicBezTo>
                  <a:pt x="4252" y="1346"/>
                  <a:pt x="4285" y="1343"/>
                  <a:pt x="4317" y="1343"/>
                </a:cubicBezTo>
                <a:cubicBezTo>
                  <a:pt x="4325" y="1343"/>
                  <a:pt x="4333" y="1344"/>
                  <a:pt x="4340" y="1344"/>
                </a:cubicBezTo>
                <a:cubicBezTo>
                  <a:pt x="4211" y="776"/>
                  <a:pt x="3696" y="358"/>
                  <a:pt x="3105" y="358"/>
                </a:cubicBezTo>
                <a:cubicBezTo>
                  <a:pt x="2975" y="358"/>
                  <a:pt x="2846" y="378"/>
                  <a:pt x="2723" y="416"/>
                </a:cubicBezTo>
                <a:cubicBezTo>
                  <a:pt x="2689" y="427"/>
                  <a:pt x="2652" y="408"/>
                  <a:pt x="2641" y="374"/>
                </a:cubicBezTo>
                <a:cubicBezTo>
                  <a:pt x="2630" y="339"/>
                  <a:pt x="2649" y="303"/>
                  <a:pt x="2684" y="292"/>
                </a:cubicBezTo>
                <a:cubicBezTo>
                  <a:pt x="2700" y="287"/>
                  <a:pt x="2715" y="283"/>
                  <a:pt x="2731" y="279"/>
                </a:cubicBezTo>
                <a:cubicBezTo>
                  <a:pt x="2670" y="197"/>
                  <a:pt x="2576" y="145"/>
                  <a:pt x="2471" y="139"/>
                </a:cubicBezTo>
                <a:cubicBezTo>
                  <a:pt x="2326" y="132"/>
                  <a:pt x="2188" y="215"/>
                  <a:pt x="2130" y="348"/>
                </a:cubicBezTo>
                <a:cubicBezTo>
                  <a:pt x="2128" y="351"/>
                  <a:pt x="2127" y="353"/>
                  <a:pt x="2125" y="355"/>
                </a:cubicBezTo>
                <a:cubicBezTo>
                  <a:pt x="2125" y="355"/>
                  <a:pt x="2125" y="356"/>
                  <a:pt x="2125" y="356"/>
                </a:cubicBezTo>
                <a:cubicBezTo>
                  <a:pt x="2125" y="356"/>
                  <a:pt x="2125" y="356"/>
                  <a:pt x="2124" y="357"/>
                </a:cubicBezTo>
                <a:cubicBezTo>
                  <a:pt x="2115" y="371"/>
                  <a:pt x="2101" y="381"/>
                  <a:pt x="2085" y="385"/>
                </a:cubicBezTo>
                <a:cubicBezTo>
                  <a:pt x="2084" y="385"/>
                  <a:pt x="2084" y="385"/>
                  <a:pt x="2083" y="386"/>
                </a:cubicBezTo>
                <a:cubicBezTo>
                  <a:pt x="2078" y="386"/>
                  <a:pt x="2074" y="387"/>
                  <a:pt x="2070" y="387"/>
                </a:cubicBezTo>
                <a:cubicBezTo>
                  <a:pt x="2068" y="387"/>
                  <a:pt x="2066" y="386"/>
                  <a:pt x="2065" y="386"/>
                </a:cubicBezTo>
                <a:cubicBezTo>
                  <a:pt x="2060" y="386"/>
                  <a:pt x="2055" y="385"/>
                  <a:pt x="2051" y="383"/>
                </a:cubicBezTo>
                <a:cubicBezTo>
                  <a:pt x="2048" y="383"/>
                  <a:pt x="2046" y="383"/>
                  <a:pt x="2043" y="382"/>
                </a:cubicBezTo>
                <a:cubicBezTo>
                  <a:pt x="2042" y="381"/>
                  <a:pt x="2041" y="380"/>
                  <a:pt x="2040" y="380"/>
                </a:cubicBezTo>
                <a:cubicBezTo>
                  <a:pt x="2038" y="379"/>
                  <a:pt x="2037" y="379"/>
                  <a:pt x="2035" y="378"/>
                </a:cubicBezTo>
                <a:cubicBezTo>
                  <a:pt x="1947" y="324"/>
                  <a:pt x="1846" y="296"/>
                  <a:pt x="1743" y="296"/>
                </a:cubicBezTo>
                <a:cubicBezTo>
                  <a:pt x="1432" y="296"/>
                  <a:pt x="1180" y="549"/>
                  <a:pt x="1180" y="859"/>
                </a:cubicBezTo>
                <a:cubicBezTo>
                  <a:pt x="1180" y="875"/>
                  <a:pt x="1174" y="889"/>
                  <a:pt x="1164" y="900"/>
                </a:cubicBezTo>
                <a:cubicBezTo>
                  <a:pt x="1166" y="907"/>
                  <a:pt x="1168" y="914"/>
                  <a:pt x="1168" y="921"/>
                </a:cubicBezTo>
                <a:cubicBezTo>
                  <a:pt x="1168" y="957"/>
                  <a:pt x="1139" y="986"/>
                  <a:pt x="1103" y="986"/>
                </a:cubicBezTo>
                <a:cubicBezTo>
                  <a:pt x="567" y="986"/>
                  <a:pt x="130" y="1423"/>
                  <a:pt x="130" y="1959"/>
                </a:cubicBezTo>
                <a:cubicBezTo>
                  <a:pt x="130" y="2495"/>
                  <a:pt x="567" y="2931"/>
                  <a:pt x="1103" y="2931"/>
                </a:cubicBezTo>
                <a:lnTo>
                  <a:pt x="1696" y="2931"/>
                </a:lnTo>
                <a:cubicBezTo>
                  <a:pt x="1684" y="2910"/>
                  <a:pt x="1673" y="2889"/>
                  <a:pt x="1664" y="2867"/>
                </a:cubicBezTo>
                <a:cubicBezTo>
                  <a:pt x="1650" y="2833"/>
                  <a:pt x="1665" y="2795"/>
                  <a:pt x="1699" y="2781"/>
                </a:cubicBezTo>
                <a:cubicBezTo>
                  <a:pt x="1732" y="2767"/>
                  <a:pt x="1770" y="2782"/>
                  <a:pt x="1784" y="2816"/>
                </a:cubicBezTo>
                <a:cubicBezTo>
                  <a:pt x="1873" y="3025"/>
                  <a:pt x="2076" y="3160"/>
                  <a:pt x="2303" y="3160"/>
                </a:cubicBezTo>
                <a:lnTo>
                  <a:pt x="2893" y="3159"/>
                </a:lnTo>
                <a:cubicBezTo>
                  <a:pt x="2894" y="3159"/>
                  <a:pt x="2894" y="3159"/>
                  <a:pt x="2895" y="3159"/>
                </a:cubicBezTo>
                <a:cubicBezTo>
                  <a:pt x="2944" y="3159"/>
                  <a:pt x="2989" y="3141"/>
                  <a:pt x="3024" y="3107"/>
                </a:cubicBezTo>
                <a:cubicBezTo>
                  <a:pt x="3059" y="3072"/>
                  <a:pt x="3078" y="3027"/>
                  <a:pt x="3078" y="2978"/>
                </a:cubicBezTo>
                <a:lnTo>
                  <a:pt x="3080" y="2938"/>
                </a:lnTo>
                <a:cubicBezTo>
                  <a:pt x="3095" y="2567"/>
                  <a:pt x="3347" y="2250"/>
                  <a:pt x="3705" y="2152"/>
                </a:cubicBezTo>
                <a:cubicBezTo>
                  <a:pt x="3740" y="2142"/>
                  <a:pt x="3776" y="2163"/>
                  <a:pt x="3786" y="2197"/>
                </a:cubicBezTo>
                <a:cubicBezTo>
                  <a:pt x="3795" y="2232"/>
                  <a:pt x="3775" y="2268"/>
                  <a:pt x="3740" y="2278"/>
                </a:cubicBezTo>
                <a:cubicBezTo>
                  <a:pt x="3436" y="2362"/>
                  <a:pt x="3224" y="2629"/>
                  <a:pt x="3211" y="2944"/>
                </a:cubicBezTo>
                <a:lnTo>
                  <a:pt x="3209" y="2982"/>
                </a:lnTo>
                <a:cubicBezTo>
                  <a:pt x="3209" y="3063"/>
                  <a:pt x="3175" y="3141"/>
                  <a:pt x="3116" y="3200"/>
                </a:cubicBezTo>
                <a:cubicBezTo>
                  <a:pt x="3056" y="3258"/>
                  <a:pt x="2978" y="3290"/>
                  <a:pt x="2896" y="3290"/>
                </a:cubicBezTo>
                <a:cubicBezTo>
                  <a:pt x="2895" y="3290"/>
                  <a:pt x="2894" y="3290"/>
                  <a:pt x="2893" y="3290"/>
                </a:cubicBezTo>
                <a:lnTo>
                  <a:pt x="2628" y="3290"/>
                </a:lnTo>
                <a:cubicBezTo>
                  <a:pt x="2721" y="3447"/>
                  <a:pt x="3051" y="3883"/>
                  <a:pt x="3877" y="4010"/>
                </a:cubicBezTo>
                <a:cubicBezTo>
                  <a:pt x="3913" y="4016"/>
                  <a:pt x="3937" y="4049"/>
                  <a:pt x="3932" y="4085"/>
                </a:cubicBezTo>
                <a:cubicBezTo>
                  <a:pt x="3927" y="4117"/>
                  <a:pt x="3899" y="4141"/>
                  <a:pt x="3867" y="4141"/>
                </a:cubicBezTo>
                <a:cubicBezTo>
                  <a:pt x="3864" y="4141"/>
                  <a:pt x="3861" y="4140"/>
                  <a:pt x="3857" y="4140"/>
                </a:cubicBezTo>
                <a:cubicBezTo>
                  <a:pt x="2816" y="3980"/>
                  <a:pt x="2513" y="3365"/>
                  <a:pt x="2480" y="3290"/>
                </a:cubicBezTo>
                <a:lnTo>
                  <a:pt x="2303" y="3290"/>
                </a:lnTo>
                <a:cubicBezTo>
                  <a:pt x="2103" y="3290"/>
                  <a:pt x="1918" y="3205"/>
                  <a:pt x="1789" y="3062"/>
                </a:cubicBezTo>
                <a:lnTo>
                  <a:pt x="1103" y="3062"/>
                </a:lnTo>
                <a:cubicBezTo>
                  <a:pt x="494" y="3062"/>
                  <a:pt x="0" y="2567"/>
                  <a:pt x="0" y="1959"/>
                </a:cubicBezTo>
                <a:cubicBezTo>
                  <a:pt x="0" y="1369"/>
                  <a:pt x="466" y="886"/>
                  <a:pt x="1049" y="858"/>
                </a:cubicBezTo>
                <a:cubicBezTo>
                  <a:pt x="1050" y="476"/>
                  <a:pt x="1361" y="165"/>
                  <a:pt x="1743" y="165"/>
                </a:cubicBezTo>
                <a:cubicBezTo>
                  <a:pt x="1847" y="165"/>
                  <a:pt x="1949" y="190"/>
                  <a:pt x="2043" y="235"/>
                </a:cubicBezTo>
                <a:cubicBezTo>
                  <a:pt x="2135" y="88"/>
                  <a:pt x="2302" y="0"/>
                  <a:pt x="2478" y="9"/>
                </a:cubicBezTo>
                <a:cubicBezTo>
                  <a:pt x="2642" y="18"/>
                  <a:pt x="2786" y="108"/>
                  <a:pt x="2867" y="248"/>
                </a:cubicBezTo>
                <a:cubicBezTo>
                  <a:pt x="2946" y="235"/>
                  <a:pt x="3025" y="227"/>
                  <a:pt x="3105" y="227"/>
                </a:cubicBezTo>
                <a:cubicBezTo>
                  <a:pt x="3776" y="227"/>
                  <a:pt x="4358" y="716"/>
                  <a:pt x="4479" y="1371"/>
                </a:cubicBezTo>
                <a:cubicBezTo>
                  <a:pt x="4665" y="1438"/>
                  <a:pt x="4799" y="1616"/>
                  <a:pt x="4799" y="1825"/>
                </a:cubicBezTo>
                <a:lnTo>
                  <a:pt x="4789" y="2286"/>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9400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CB44D0-ECC9-544F-B274-84D15EB07CD9}"/>
              </a:ext>
            </a:extLst>
          </p:cNvPr>
          <p:cNvSpPr>
            <a:spLocks noGrp="1"/>
          </p:cNvSpPr>
          <p:nvPr>
            <p:ph type="title"/>
          </p:nvPr>
        </p:nvSpPr>
        <p:spPr/>
        <p:txBody>
          <a:bodyPr/>
          <a:lstStyle/>
          <a:p>
            <a:r>
              <a:rPr lang="en-US" dirty="0"/>
              <a:t>Pandas</a:t>
            </a:r>
          </a:p>
        </p:txBody>
      </p:sp>
      <p:sp>
        <p:nvSpPr>
          <p:cNvPr id="6" name="Content Placeholder 5">
            <a:extLst>
              <a:ext uri="{FF2B5EF4-FFF2-40B4-BE49-F238E27FC236}">
                <a16:creationId xmlns:a16="http://schemas.microsoft.com/office/drawing/2014/main" id="{CCF423D5-CA0C-F945-B1D0-1329B0126F74}"/>
              </a:ext>
            </a:extLst>
          </p:cNvPr>
          <p:cNvSpPr>
            <a:spLocks noGrp="1"/>
          </p:cNvSpPr>
          <p:nvPr>
            <p:ph idx="1"/>
          </p:nvPr>
        </p:nvSpPr>
        <p:spPr>
          <a:xfrm>
            <a:off x="498474" y="1981200"/>
            <a:ext cx="7556313" cy="1474519"/>
          </a:xfrm>
        </p:spPr>
        <p:txBody>
          <a:bodyPr>
            <a:normAutofit fontScale="92500" lnSpcReduction="20000"/>
          </a:bodyPr>
          <a:lstStyle/>
          <a:p>
            <a:r>
              <a:rPr lang="en-US" dirty="0"/>
              <a:t>Reading</a:t>
            </a:r>
          </a:p>
          <a:p>
            <a:pPr lvl="1"/>
            <a:r>
              <a:rPr lang="en-US" dirty="0"/>
              <a:t> </a:t>
            </a:r>
            <a:r>
              <a:rPr lang="en-US" dirty="0" err="1"/>
              <a:t>df</a:t>
            </a:r>
            <a:r>
              <a:rPr lang="en-US" dirty="0"/>
              <a:t> = </a:t>
            </a:r>
            <a:r>
              <a:rPr lang="en-US" dirty="0" err="1"/>
              <a:t>pd.read_csv</a:t>
            </a:r>
            <a:r>
              <a:rPr lang="en-US" dirty="0"/>
              <a:t>(‘</a:t>
            </a:r>
            <a:r>
              <a:rPr lang="en-US" dirty="0" err="1"/>
              <a:t>myfile.csv</a:t>
            </a:r>
            <a:r>
              <a:rPr lang="en-US" dirty="0"/>
              <a:t>’)</a:t>
            </a:r>
          </a:p>
          <a:p>
            <a:r>
              <a:rPr lang="en-US" dirty="0" err="1"/>
              <a:t>Rwrting</a:t>
            </a:r>
            <a:r>
              <a:rPr lang="en-US" dirty="0"/>
              <a:t> </a:t>
            </a:r>
          </a:p>
          <a:p>
            <a:pPr lvl="1"/>
            <a:r>
              <a:rPr lang="en-US" dirty="0" err="1"/>
              <a:t>df.to_excel</a:t>
            </a:r>
            <a:r>
              <a:rPr lang="en-US" dirty="0"/>
              <a:t>(‘</a:t>
            </a:r>
            <a:r>
              <a:rPr lang="en-US" dirty="0" err="1"/>
              <a:t>myfile.xlsx</a:t>
            </a:r>
            <a:r>
              <a:rPr lang="en-US" dirty="0"/>
              <a:t>’) </a:t>
            </a:r>
          </a:p>
        </p:txBody>
      </p:sp>
      <p:sp>
        <p:nvSpPr>
          <p:cNvPr id="4" name="Slide Number Placeholder 3">
            <a:extLst>
              <a:ext uri="{FF2B5EF4-FFF2-40B4-BE49-F238E27FC236}">
                <a16:creationId xmlns:a16="http://schemas.microsoft.com/office/drawing/2014/main" id="{AFE21F56-5FE1-2D4C-9DC5-F54516207902}"/>
              </a:ext>
            </a:extLst>
          </p:cNvPr>
          <p:cNvSpPr>
            <a:spLocks noGrp="1"/>
          </p:cNvSpPr>
          <p:nvPr>
            <p:ph type="sldNum" sz="quarter" idx="12"/>
          </p:nvPr>
        </p:nvSpPr>
        <p:spPr/>
        <p:txBody>
          <a:bodyPr/>
          <a:lstStyle/>
          <a:p>
            <a:fld id="{02456A73-CB17-B748-BD2A-A20F5DD59EC7}" type="slidenum">
              <a:rPr lang="en-US" smtClean="0"/>
              <a:pPr/>
              <a:t>10</a:t>
            </a:fld>
            <a:endParaRPr lang="en-US" dirty="0"/>
          </a:p>
        </p:txBody>
      </p:sp>
      <p:sp>
        <p:nvSpPr>
          <p:cNvPr id="7" name="Text Placeholder 6">
            <a:extLst>
              <a:ext uri="{FF2B5EF4-FFF2-40B4-BE49-F238E27FC236}">
                <a16:creationId xmlns:a16="http://schemas.microsoft.com/office/drawing/2014/main" id="{553F7CB0-751E-2046-9E3A-D6CC6A3AD753}"/>
              </a:ext>
            </a:extLst>
          </p:cNvPr>
          <p:cNvSpPr>
            <a:spLocks noGrp="1"/>
          </p:cNvSpPr>
          <p:nvPr>
            <p:ph type="body" sz="half" idx="2"/>
          </p:nvPr>
        </p:nvSpPr>
        <p:spPr/>
        <p:txBody>
          <a:bodyPr/>
          <a:lstStyle/>
          <a:p>
            <a:r>
              <a:rPr lang="en-US" dirty="0"/>
              <a:t>Reading &amp; Writing Data </a:t>
            </a:r>
          </a:p>
        </p:txBody>
      </p:sp>
      <p:pic>
        <p:nvPicPr>
          <p:cNvPr id="11" name="Picture 10">
            <a:extLst>
              <a:ext uri="{FF2B5EF4-FFF2-40B4-BE49-F238E27FC236}">
                <a16:creationId xmlns:a16="http://schemas.microsoft.com/office/drawing/2014/main" id="{E52F9BA8-A671-D74E-A8C8-46FF00944A47}"/>
              </a:ext>
            </a:extLst>
          </p:cNvPr>
          <p:cNvPicPr>
            <a:picLocks noChangeAspect="1"/>
          </p:cNvPicPr>
          <p:nvPr/>
        </p:nvPicPr>
        <p:blipFill>
          <a:blip r:embed="rId2"/>
          <a:stretch>
            <a:fillRect/>
          </a:stretch>
        </p:blipFill>
        <p:spPr>
          <a:xfrm>
            <a:off x="201037" y="3384464"/>
            <a:ext cx="8859838" cy="2627830"/>
          </a:xfrm>
          <a:prstGeom prst="rect">
            <a:avLst/>
          </a:prstGeom>
        </p:spPr>
      </p:pic>
      <p:sp>
        <p:nvSpPr>
          <p:cNvPr id="12" name="TextBox 11">
            <a:extLst>
              <a:ext uri="{FF2B5EF4-FFF2-40B4-BE49-F238E27FC236}">
                <a16:creationId xmlns:a16="http://schemas.microsoft.com/office/drawing/2014/main" id="{75A479C2-98EF-CF47-956C-EDDD749DD9C2}"/>
              </a:ext>
            </a:extLst>
          </p:cNvPr>
          <p:cNvSpPr txBox="1"/>
          <p:nvPr/>
        </p:nvSpPr>
        <p:spPr>
          <a:xfrm>
            <a:off x="450841" y="5909658"/>
            <a:ext cx="8360229" cy="646331"/>
          </a:xfrm>
          <a:prstGeom prst="rect">
            <a:avLst/>
          </a:prstGeom>
          <a:noFill/>
        </p:spPr>
        <p:txBody>
          <a:bodyPr wrap="square" rtlCol="0">
            <a:spAutoFit/>
          </a:bodyPr>
          <a:lstStyle/>
          <a:p>
            <a:r>
              <a:rPr lang="en-US" dirty="0"/>
              <a:t>You read data from a file or database into a Pandas </a:t>
            </a:r>
            <a:r>
              <a:rPr lang="en-US" dirty="0" err="1"/>
              <a:t>DataFrame</a:t>
            </a:r>
            <a:r>
              <a:rPr lang="en-US" dirty="0"/>
              <a:t>, and you write from a </a:t>
            </a:r>
            <a:r>
              <a:rPr lang="en-US" dirty="0" err="1"/>
              <a:t>DataFrame</a:t>
            </a:r>
            <a:r>
              <a:rPr lang="en-US" dirty="0"/>
              <a:t>  to a file or a database, the key is get data into Pandas! </a:t>
            </a:r>
          </a:p>
        </p:txBody>
      </p:sp>
    </p:spTree>
    <p:extLst>
      <p:ext uri="{BB962C8B-B14F-4D97-AF65-F5344CB8AC3E}">
        <p14:creationId xmlns:p14="http://schemas.microsoft.com/office/powerpoint/2010/main" val="36004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498474" y="1981201"/>
            <a:ext cx="7556313" cy="704408"/>
          </a:xfrm>
        </p:spPr>
        <p:txBody>
          <a:bodyPr>
            <a:normAutofit lnSpcReduction="10000"/>
          </a:bodyPr>
          <a:lstStyle/>
          <a:p>
            <a:r>
              <a:rPr lang="en-US" dirty="0"/>
              <a:t>Think of it as a single column </a:t>
            </a:r>
            <a:r>
              <a:rPr lang="en-US" dirty="0" err="1"/>
              <a:t>DataFrame</a:t>
            </a:r>
            <a:endParaRPr lang="en-US" dirty="0"/>
          </a:p>
          <a:p>
            <a:pPr lvl="1"/>
            <a:r>
              <a:rPr lang="en-US" dirty="0" err="1"/>
              <a:t>newSeries</a:t>
            </a:r>
            <a:r>
              <a:rPr lang="en-US" dirty="0"/>
              <a:t> = </a:t>
            </a:r>
            <a:r>
              <a:rPr lang="en-US" dirty="0" err="1"/>
              <a:t>df</a:t>
            </a:r>
            <a:r>
              <a:rPr lang="en-US" dirty="0"/>
              <a:t>[“Column1”]</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Series?</a:t>
            </a:r>
          </a:p>
        </p:txBody>
      </p:sp>
      <p:sp>
        <p:nvSpPr>
          <p:cNvPr id="6" name="Rectangle 5">
            <a:extLst>
              <a:ext uri="{FF2B5EF4-FFF2-40B4-BE49-F238E27FC236}">
                <a16:creationId xmlns:a16="http://schemas.microsoft.com/office/drawing/2014/main" id="{7BCA9526-6BEB-0E49-B169-BA19DC46106A}"/>
              </a:ext>
            </a:extLst>
          </p:cNvPr>
          <p:cNvSpPr/>
          <p:nvPr/>
        </p:nvSpPr>
        <p:spPr>
          <a:xfrm>
            <a:off x="340498" y="6244925"/>
            <a:ext cx="8242321" cy="369332"/>
          </a:xfrm>
          <a:prstGeom prst="rect">
            <a:avLst/>
          </a:prstGeom>
        </p:spPr>
        <p:txBody>
          <a:bodyPr wrap="square">
            <a:spAutoFit/>
          </a:bodyPr>
          <a:lstStyle/>
          <a:p>
            <a:r>
              <a:rPr lang="en-US" dirty="0">
                <a:hlinkClick r:id="rId2"/>
              </a:rPr>
              <a:t>https://pandas.pydata.org/pandas-docs/stable/reference/api/pandas.Series.html</a:t>
            </a:r>
            <a:endParaRPr lang="en-US" dirty="0"/>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extLst>
              <p:ext uri="{D42A27DB-BD31-4B8C-83A1-F6EECF244321}">
                <p14:modId xmlns:p14="http://schemas.microsoft.com/office/powerpoint/2010/main" val="1396743011"/>
              </p:ext>
            </p:extLst>
          </p:nvPr>
        </p:nvGraphicFramePr>
        <p:xfrm>
          <a:off x="498474" y="2975358"/>
          <a:ext cx="5094804" cy="2308100"/>
        </p:xfrm>
        <a:graphic>
          <a:graphicData uri="http://schemas.openxmlformats.org/drawingml/2006/table">
            <a:tbl>
              <a:tblPr firstRow="1" firstCol="1" bandRow="1">
                <a:tableStyleId>{5C22544A-7EE6-4342-B048-85BDC9FD1C3A}</a:tableStyleId>
              </a:tblPr>
              <a:tblGrid>
                <a:gridCol w="1273701">
                  <a:extLst>
                    <a:ext uri="{9D8B030D-6E8A-4147-A177-3AD203B41FA5}">
                      <a16:colId xmlns:a16="http://schemas.microsoft.com/office/drawing/2014/main" val="899689919"/>
                    </a:ext>
                  </a:extLst>
                </a:gridCol>
                <a:gridCol w="1273701">
                  <a:extLst>
                    <a:ext uri="{9D8B030D-6E8A-4147-A177-3AD203B41FA5}">
                      <a16:colId xmlns:a16="http://schemas.microsoft.com/office/drawing/2014/main" val="3857008115"/>
                    </a:ext>
                  </a:extLst>
                </a:gridCol>
                <a:gridCol w="1273701">
                  <a:extLst>
                    <a:ext uri="{9D8B030D-6E8A-4147-A177-3AD203B41FA5}">
                      <a16:colId xmlns:a16="http://schemas.microsoft.com/office/drawing/2014/main" val="2235565724"/>
                    </a:ext>
                  </a:extLst>
                </a:gridCol>
                <a:gridCol w="1273701">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6003442" y="2865719"/>
            <a:ext cx="2856395"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6736743" y="2441568"/>
            <a:ext cx="1193471" cy="369332"/>
          </a:xfrm>
          <a:prstGeom prst="rect">
            <a:avLst/>
          </a:prstGeom>
          <a:noFill/>
        </p:spPr>
        <p:txBody>
          <a:bodyPr wrap="square" rtlCol="0">
            <a:spAutoFit/>
          </a:bodyPr>
          <a:lstStyle/>
          <a:p>
            <a:r>
              <a:rPr lang="en-US" dirty="0"/>
              <a:t>Series</a:t>
            </a:r>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extLst>
              <p:ext uri="{D42A27DB-BD31-4B8C-83A1-F6EECF244321}">
                <p14:modId xmlns:p14="http://schemas.microsoft.com/office/powerpoint/2010/main" val="2064224265"/>
              </p:ext>
            </p:extLst>
          </p:nvPr>
        </p:nvGraphicFramePr>
        <p:xfrm>
          <a:off x="6236339" y="2975358"/>
          <a:ext cx="2462802" cy="2308100"/>
        </p:xfrm>
        <a:graphic>
          <a:graphicData uri="http://schemas.openxmlformats.org/drawingml/2006/table">
            <a:tbl>
              <a:tblPr firstRow="1" firstCol="1" bandRow="1">
                <a:tableStyleId>{5C22544A-7EE6-4342-B048-85BDC9FD1C3A}</a:tableStyleId>
              </a:tblPr>
              <a:tblGrid>
                <a:gridCol w="1231401">
                  <a:extLst>
                    <a:ext uri="{9D8B030D-6E8A-4147-A177-3AD203B41FA5}">
                      <a16:colId xmlns:a16="http://schemas.microsoft.com/office/drawing/2014/main" val="786761515"/>
                    </a:ext>
                  </a:extLst>
                </a:gridCol>
                <a:gridCol w="1231401">
                  <a:extLst>
                    <a:ext uri="{9D8B030D-6E8A-4147-A177-3AD203B41FA5}">
                      <a16:colId xmlns:a16="http://schemas.microsoft.com/office/drawing/2014/main" val="246370271"/>
                    </a:ext>
                  </a:extLst>
                </a:gridCol>
              </a:tblGrid>
              <a:tr h="461620">
                <a:tc>
                  <a:txBody>
                    <a:bodyPr/>
                    <a:lstStyle/>
                    <a:p>
                      <a:r>
                        <a:rPr lang="en-US" dirty="0"/>
                        <a:t>Index</a:t>
                      </a:r>
                    </a:p>
                  </a:txBody>
                  <a:tcPr/>
                </a:tc>
                <a:tc>
                  <a:txBody>
                    <a:bodyPr/>
                    <a:lstStyle/>
                    <a:p>
                      <a:pPr algn="ctr"/>
                      <a:r>
                        <a:rPr lang="en-US" dirty="0"/>
                        <a:t>Column1</a:t>
                      </a:r>
                    </a:p>
                  </a:txBody>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t>N</a:t>
                      </a:r>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5695634" y="3931780"/>
            <a:ext cx="380009" cy="461665"/>
          </a:xfrm>
          <a:prstGeom prst="rect">
            <a:avLst/>
          </a:prstGeom>
          <a:noFill/>
        </p:spPr>
        <p:txBody>
          <a:bodyPr wrap="square" rtlCol="0">
            <a:spAutoFit/>
          </a:bodyPr>
          <a:lstStyle/>
          <a:p>
            <a:r>
              <a:rPr lang="en-US" sz="2400" dirty="0"/>
              <a:t>=</a:t>
            </a:r>
          </a:p>
        </p:txBody>
      </p:sp>
      <p:sp>
        <p:nvSpPr>
          <p:cNvPr id="14" name="Rectangle 13">
            <a:extLst>
              <a:ext uri="{FF2B5EF4-FFF2-40B4-BE49-F238E27FC236}">
                <a16:creationId xmlns:a16="http://schemas.microsoft.com/office/drawing/2014/main" id="{8D2B8BE5-1580-EF4D-873A-289ADF3F62D0}"/>
              </a:ext>
            </a:extLst>
          </p:cNvPr>
          <p:cNvSpPr/>
          <p:nvPr/>
        </p:nvSpPr>
        <p:spPr>
          <a:xfrm>
            <a:off x="498474" y="5463568"/>
            <a:ext cx="4572000" cy="646331"/>
          </a:xfrm>
          <a:prstGeom prst="rect">
            <a:avLst/>
          </a:prstGeom>
        </p:spPr>
        <p:txBody>
          <a:bodyPr>
            <a:spAutoFit/>
          </a:bodyPr>
          <a:lstStyle/>
          <a:p>
            <a:r>
              <a:rPr lang="en-US" b="1" dirty="0">
                <a:solidFill>
                  <a:srgbClr val="C65D09"/>
                </a:solidFill>
              </a:rPr>
              <a:t>&gt; </a:t>
            </a:r>
            <a:r>
              <a:rPr lang="en-US" dirty="0">
                <a:solidFill>
                  <a:srgbClr val="007020"/>
                </a:solidFill>
              </a:rPr>
              <a:t>type</a:t>
            </a:r>
            <a:r>
              <a:rPr lang="en-US" dirty="0"/>
              <a:t>(</a:t>
            </a:r>
            <a:r>
              <a:rPr lang="en-US" dirty="0" err="1"/>
              <a:t>df</a:t>
            </a:r>
            <a:r>
              <a:rPr lang="en-US" dirty="0"/>
              <a:t>[</a:t>
            </a:r>
            <a:r>
              <a:rPr lang="en-US" dirty="0">
                <a:solidFill>
                  <a:srgbClr val="4070A0"/>
                </a:solidFill>
              </a:rPr>
              <a:t>”Column1"</a:t>
            </a:r>
            <a:r>
              <a:rPr lang="en-US" dirty="0"/>
              <a:t>]) </a:t>
            </a:r>
          </a:p>
          <a:p>
            <a:r>
              <a:rPr lang="en-US" b="1" dirty="0">
                <a:solidFill>
                  <a:srgbClr val="000080"/>
                </a:solidFill>
              </a:rPr>
              <a:t>% </a:t>
            </a:r>
            <a:r>
              <a:rPr lang="en-US" dirty="0" err="1">
                <a:solidFill>
                  <a:srgbClr val="333333"/>
                </a:solidFill>
              </a:rPr>
              <a:t>pandas.core.series.Series</a:t>
            </a:r>
            <a:endParaRPr lang="en-US" dirty="0"/>
          </a:p>
        </p:txBody>
      </p:sp>
    </p:spTree>
    <p:extLst>
      <p:ext uri="{BB962C8B-B14F-4D97-AF65-F5344CB8AC3E}">
        <p14:creationId xmlns:p14="http://schemas.microsoft.com/office/powerpoint/2010/main" val="310134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498474" y="1981201"/>
            <a:ext cx="7556313" cy="704408"/>
          </a:xfrm>
        </p:spPr>
        <p:txBody>
          <a:bodyPr>
            <a:normAutofit lnSpcReduction="10000"/>
          </a:bodyPr>
          <a:lstStyle/>
          <a:p>
            <a:r>
              <a:rPr lang="en-US" dirty="0"/>
              <a:t>Select specific ”columns” = [[ ]] – “bracket bracket” </a:t>
            </a:r>
          </a:p>
          <a:p>
            <a:pPr lvl="1"/>
            <a:r>
              <a:rPr lang="en-US" dirty="0" err="1"/>
              <a:t>newDataFrame</a:t>
            </a:r>
            <a:r>
              <a:rPr lang="en-US" dirty="0"/>
              <a:t> = </a:t>
            </a:r>
            <a:r>
              <a:rPr lang="en-US" dirty="0" err="1"/>
              <a:t>df</a:t>
            </a:r>
            <a:r>
              <a:rPr lang="en-US" dirty="0"/>
              <a:t>[[ ”Column1”, “Column3”]]</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How do I “select specific columns” </a:t>
            </a:r>
          </a:p>
        </p:txBody>
      </p:sp>
      <p:sp>
        <p:nvSpPr>
          <p:cNvPr id="6" name="Rectangle 5">
            <a:extLst>
              <a:ext uri="{FF2B5EF4-FFF2-40B4-BE49-F238E27FC236}">
                <a16:creationId xmlns:a16="http://schemas.microsoft.com/office/drawing/2014/main" id="{7BCA9526-6BEB-0E49-B169-BA19DC46106A}"/>
              </a:ext>
            </a:extLst>
          </p:cNvPr>
          <p:cNvSpPr/>
          <p:nvPr/>
        </p:nvSpPr>
        <p:spPr>
          <a:xfrm>
            <a:off x="340498" y="6244925"/>
            <a:ext cx="8803502" cy="369332"/>
          </a:xfrm>
          <a:prstGeom prst="rect">
            <a:avLst/>
          </a:prstGeom>
        </p:spPr>
        <p:txBody>
          <a:bodyPr wrap="square">
            <a:spAutoFit/>
          </a:bodyPr>
          <a:lstStyle/>
          <a:p>
            <a:r>
              <a:rPr lang="en-US" dirty="0">
                <a:hlinkClick r:id="rId2"/>
              </a:rPr>
              <a:t>https://pandas.pydata.org/pandas-docs/stable/reference/api/pandas.DataFframe.html</a:t>
            </a:r>
            <a:endParaRPr lang="en-US" dirty="0"/>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extLst>
              <p:ext uri="{D42A27DB-BD31-4B8C-83A1-F6EECF244321}">
                <p14:modId xmlns:p14="http://schemas.microsoft.com/office/powerpoint/2010/main" val="3145668174"/>
              </p:ext>
            </p:extLst>
          </p:nvPr>
        </p:nvGraphicFramePr>
        <p:xfrm>
          <a:off x="498474" y="2975358"/>
          <a:ext cx="4441661" cy="2308100"/>
        </p:xfrm>
        <a:graphic>
          <a:graphicData uri="http://schemas.openxmlformats.org/drawingml/2006/table">
            <a:tbl>
              <a:tblPr firstRow="1" firstCol="1" bandRow="1">
                <a:tableStyleId>{5C22544A-7EE6-4342-B048-85BDC9FD1C3A}</a:tableStyleId>
              </a:tblPr>
              <a:tblGrid>
                <a:gridCol w="879064">
                  <a:extLst>
                    <a:ext uri="{9D8B030D-6E8A-4147-A177-3AD203B41FA5}">
                      <a16:colId xmlns:a16="http://schemas.microsoft.com/office/drawing/2014/main" val="899689919"/>
                    </a:ext>
                  </a:extLst>
                </a:gridCol>
                <a:gridCol w="1151906">
                  <a:extLst>
                    <a:ext uri="{9D8B030D-6E8A-4147-A177-3AD203B41FA5}">
                      <a16:colId xmlns:a16="http://schemas.microsoft.com/office/drawing/2014/main" val="3857008115"/>
                    </a:ext>
                  </a:extLst>
                </a:gridCol>
                <a:gridCol w="1140031">
                  <a:extLst>
                    <a:ext uri="{9D8B030D-6E8A-4147-A177-3AD203B41FA5}">
                      <a16:colId xmlns:a16="http://schemas.microsoft.com/office/drawing/2014/main" val="2235565724"/>
                    </a:ext>
                  </a:extLst>
                </a:gridCol>
                <a:gridCol w="1270660">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5308545" y="2785539"/>
            <a:ext cx="3431694"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6736743" y="2441568"/>
            <a:ext cx="1422420" cy="369332"/>
          </a:xfrm>
          <a:prstGeom prst="rect">
            <a:avLst/>
          </a:prstGeom>
          <a:noFill/>
        </p:spPr>
        <p:txBody>
          <a:bodyPr wrap="square" rtlCol="0">
            <a:spAutoFit/>
          </a:bodyPr>
          <a:lstStyle/>
          <a:p>
            <a:r>
              <a:rPr lang="en-US" dirty="0" err="1"/>
              <a:t>DataFrame</a:t>
            </a:r>
            <a:endParaRPr lang="en-US" dirty="0"/>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extLst>
              <p:ext uri="{D42A27DB-BD31-4B8C-83A1-F6EECF244321}">
                <p14:modId xmlns:p14="http://schemas.microsoft.com/office/powerpoint/2010/main" val="1538105534"/>
              </p:ext>
            </p:extLst>
          </p:nvPr>
        </p:nvGraphicFramePr>
        <p:xfrm>
          <a:off x="5467412" y="2946771"/>
          <a:ext cx="3044068" cy="2308100"/>
        </p:xfrm>
        <a:graphic>
          <a:graphicData uri="http://schemas.openxmlformats.org/drawingml/2006/table">
            <a:tbl>
              <a:tblPr firstRow="1" firstCol="1" bandRow="1">
                <a:tableStyleId>{5C22544A-7EE6-4342-B048-85BDC9FD1C3A}</a:tableStyleId>
              </a:tblPr>
              <a:tblGrid>
                <a:gridCol w="820934">
                  <a:extLst>
                    <a:ext uri="{9D8B030D-6E8A-4147-A177-3AD203B41FA5}">
                      <a16:colId xmlns:a16="http://schemas.microsoft.com/office/drawing/2014/main" val="786761515"/>
                    </a:ext>
                  </a:extLst>
                </a:gridCol>
                <a:gridCol w="1111567">
                  <a:extLst>
                    <a:ext uri="{9D8B030D-6E8A-4147-A177-3AD203B41FA5}">
                      <a16:colId xmlns:a16="http://schemas.microsoft.com/office/drawing/2014/main" val="246370271"/>
                    </a:ext>
                  </a:extLst>
                </a:gridCol>
                <a:gridCol w="1111567">
                  <a:extLst>
                    <a:ext uri="{9D8B030D-6E8A-4147-A177-3AD203B41FA5}">
                      <a16:colId xmlns:a16="http://schemas.microsoft.com/office/drawing/2014/main" val="1706544468"/>
                    </a:ext>
                  </a:extLst>
                </a:gridCol>
              </a:tblGrid>
              <a:tr h="461620">
                <a:tc>
                  <a:txBody>
                    <a:bodyPr/>
                    <a:lstStyle/>
                    <a:p>
                      <a:r>
                        <a:rPr lang="en-US" dirty="0"/>
                        <a:t>Index</a:t>
                      </a:r>
                    </a:p>
                  </a:txBody>
                  <a:tcPr/>
                </a:tc>
                <a:tc>
                  <a:txBody>
                    <a:bodyPr/>
                    <a:lstStyle/>
                    <a:p>
                      <a:pPr algn="ctr"/>
                      <a:r>
                        <a:rPr lang="en-US" dirty="0">
                          <a:solidFill>
                            <a:schemeClr val="tx1">
                              <a:lumMod val="65000"/>
                              <a:lumOff val="35000"/>
                            </a:schemeClr>
                          </a:solidFill>
                        </a:rPr>
                        <a:t>Column1</a:t>
                      </a:r>
                    </a:p>
                  </a:txBody>
                  <a:tcPr>
                    <a:solidFill>
                      <a:schemeClr val="bg2">
                        <a:lumMod val="75000"/>
                      </a:schemeClr>
                    </a:solidFill>
                  </a:tcPr>
                </a:tc>
                <a:tc>
                  <a:txBody>
                    <a:bodyPr/>
                    <a:lstStyle/>
                    <a:p>
                      <a:pPr algn="ctr"/>
                      <a:r>
                        <a:rPr lang="en-US" dirty="0">
                          <a:solidFill>
                            <a:schemeClr val="tx1">
                              <a:lumMod val="65000"/>
                              <a:lumOff val="35000"/>
                            </a:schemeClr>
                          </a:solidFill>
                        </a:rPr>
                        <a:t>Column3</a:t>
                      </a:r>
                    </a:p>
                  </a:txBody>
                  <a:tcPr>
                    <a:solidFill>
                      <a:schemeClr val="bg2">
                        <a:lumMod val="75000"/>
                      </a:schemeClr>
                    </a:solidFill>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t>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4983027" y="3907512"/>
            <a:ext cx="380009" cy="461665"/>
          </a:xfrm>
          <a:prstGeom prst="rect">
            <a:avLst/>
          </a:prstGeom>
          <a:noFill/>
        </p:spPr>
        <p:txBody>
          <a:bodyPr wrap="square" rtlCol="0">
            <a:spAutoFit/>
          </a:bodyPr>
          <a:lstStyle/>
          <a:p>
            <a:r>
              <a:rPr lang="en-US" sz="2400" dirty="0"/>
              <a:t>=</a:t>
            </a:r>
          </a:p>
        </p:txBody>
      </p:sp>
      <p:sp>
        <p:nvSpPr>
          <p:cNvPr id="14" name="Rectangle 13">
            <a:extLst>
              <a:ext uri="{FF2B5EF4-FFF2-40B4-BE49-F238E27FC236}">
                <a16:creationId xmlns:a16="http://schemas.microsoft.com/office/drawing/2014/main" id="{8D2B8BE5-1580-EF4D-873A-289ADF3F62D0}"/>
              </a:ext>
            </a:extLst>
          </p:cNvPr>
          <p:cNvSpPr/>
          <p:nvPr/>
        </p:nvSpPr>
        <p:spPr>
          <a:xfrm>
            <a:off x="498474" y="5463568"/>
            <a:ext cx="4572000" cy="1477328"/>
          </a:xfrm>
          <a:prstGeom prst="rect">
            <a:avLst/>
          </a:prstGeom>
        </p:spPr>
        <p:txBody>
          <a:bodyPr>
            <a:spAutoFit/>
          </a:bodyPr>
          <a:lstStyle/>
          <a:p>
            <a:r>
              <a:rPr lang="en-US" b="1" dirty="0">
                <a:solidFill>
                  <a:srgbClr val="C65D09"/>
                </a:solidFill>
              </a:rPr>
              <a:t>&gt; </a:t>
            </a:r>
            <a:r>
              <a:rPr lang="en-US" dirty="0">
                <a:solidFill>
                  <a:srgbClr val="007020"/>
                </a:solidFill>
              </a:rPr>
              <a:t>type</a:t>
            </a:r>
            <a:r>
              <a:rPr lang="en-US" dirty="0"/>
              <a:t>(</a:t>
            </a:r>
            <a:r>
              <a:rPr lang="en-US" dirty="0" err="1"/>
              <a:t>df</a:t>
            </a:r>
            <a:r>
              <a:rPr lang="en-US" dirty="0"/>
              <a:t>[</a:t>
            </a:r>
            <a:r>
              <a:rPr lang="en-US" dirty="0">
                <a:solidFill>
                  <a:srgbClr val="4070A0"/>
                </a:solidFill>
              </a:rPr>
              <a:t>”Column1"</a:t>
            </a:r>
            <a:r>
              <a:rPr lang="en-US" dirty="0"/>
              <a:t>]) </a:t>
            </a:r>
          </a:p>
          <a:p>
            <a:r>
              <a:rPr lang="en-US" b="1" dirty="0">
                <a:solidFill>
                  <a:srgbClr val="000080"/>
                </a:solidFill>
              </a:rPr>
              <a:t>% </a:t>
            </a:r>
            <a:r>
              <a:rPr lang="en-US" dirty="0" err="1"/>
              <a:t>pandas.core.frame.DataFrame</a:t>
            </a:r>
            <a:endParaRPr lang="en-US" dirty="0"/>
          </a:p>
          <a:p>
            <a:br>
              <a:rPr lang="en-US" dirty="0"/>
            </a:br>
            <a:endParaRPr lang="en-US" dirty="0"/>
          </a:p>
          <a:p>
            <a:endParaRPr lang="en-US" dirty="0"/>
          </a:p>
        </p:txBody>
      </p:sp>
    </p:spTree>
    <p:extLst>
      <p:ext uri="{BB962C8B-B14F-4D97-AF65-F5344CB8AC3E}">
        <p14:creationId xmlns:p14="http://schemas.microsoft.com/office/powerpoint/2010/main" val="330985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498474" y="1981201"/>
            <a:ext cx="7556313" cy="704408"/>
          </a:xfrm>
        </p:spPr>
        <p:txBody>
          <a:bodyPr>
            <a:normAutofit fontScale="92500" lnSpcReduction="10000"/>
          </a:bodyPr>
          <a:lstStyle/>
          <a:p>
            <a:r>
              <a:rPr lang="en-US" dirty="0"/>
              <a:t>Select specific ”rows” = </a:t>
            </a:r>
          </a:p>
          <a:p>
            <a:pPr lvl="1"/>
            <a:r>
              <a:rPr lang="en-US" dirty="0" err="1"/>
              <a:t>queryResult</a:t>
            </a:r>
            <a:r>
              <a:rPr lang="en-US" dirty="0"/>
              <a:t> = </a:t>
            </a:r>
            <a:r>
              <a:rPr lang="en-US" dirty="0" err="1"/>
              <a:t>df</a:t>
            </a:r>
            <a:r>
              <a:rPr lang="en-US" dirty="0"/>
              <a:t>[</a:t>
            </a:r>
            <a:r>
              <a:rPr lang="en-US" dirty="0" err="1"/>
              <a:t>df</a:t>
            </a:r>
            <a:r>
              <a:rPr lang="en-US" dirty="0"/>
              <a:t>[“Column1] == “value”]</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How do I “select specific rows?” </a:t>
            </a:r>
          </a:p>
        </p:txBody>
      </p:sp>
      <p:sp>
        <p:nvSpPr>
          <p:cNvPr id="6" name="Rectangle 5">
            <a:extLst>
              <a:ext uri="{FF2B5EF4-FFF2-40B4-BE49-F238E27FC236}">
                <a16:creationId xmlns:a16="http://schemas.microsoft.com/office/drawing/2014/main" id="{7BCA9526-6BEB-0E49-B169-BA19DC46106A}"/>
              </a:ext>
            </a:extLst>
          </p:cNvPr>
          <p:cNvSpPr/>
          <p:nvPr/>
        </p:nvSpPr>
        <p:spPr>
          <a:xfrm>
            <a:off x="340498" y="6244925"/>
            <a:ext cx="8242321" cy="369332"/>
          </a:xfrm>
          <a:prstGeom prst="rect">
            <a:avLst/>
          </a:prstGeom>
        </p:spPr>
        <p:txBody>
          <a:bodyPr wrap="square">
            <a:spAutoFit/>
          </a:bodyPr>
          <a:lstStyle/>
          <a:p>
            <a:r>
              <a:rPr lang="en-US" dirty="0">
                <a:hlinkClick r:id="rId2"/>
              </a:rPr>
              <a:t>https://pandas.pydata.org/pandas-docs/stable/reference/api/pandas.Series.html</a:t>
            </a:r>
            <a:endParaRPr lang="en-US" dirty="0"/>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extLst>
              <p:ext uri="{D42A27DB-BD31-4B8C-83A1-F6EECF244321}">
                <p14:modId xmlns:p14="http://schemas.microsoft.com/office/powerpoint/2010/main" val="3949632792"/>
              </p:ext>
            </p:extLst>
          </p:nvPr>
        </p:nvGraphicFramePr>
        <p:xfrm>
          <a:off x="498474" y="2975358"/>
          <a:ext cx="4441661" cy="2308100"/>
        </p:xfrm>
        <a:graphic>
          <a:graphicData uri="http://schemas.openxmlformats.org/drawingml/2006/table">
            <a:tbl>
              <a:tblPr firstRow="1" firstCol="1" bandRow="1">
                <a:tableStyleId>{5C22544A-7EE6-4342-B048-85BDC9FD1C3A}</a:tableStyleId>
              </a:tblPr>
              <a:tblGrid>
                <a:gridCol w="879064">
                  <a:extLst>
                    <a:ext uri="{9D8B030D-6E8A-4147-A177-3AD203B41FA5}">
                      <a16:colId xmlns:a16="http://schemas.microsoft.com/office/drawing/2014/main" val="899689919"/>
                    </a:ext>
                  </a:extLst>
                </a:gridCol>
                <a:gridCol w="1151906">
                  <a:extLst>
                    <a:ext uri="{9D8B030D-6E8A-4147-A177-3AD203B41FA5}">
                      <a16:colId xmlns:a16="http://schemas.microsoft.com/office/drawing/2014/main" val="3857008115"/>
                    </a:ext>
                  </a:extLst>
                </a:gridCol>
                <a:gridCol w="1140031">
                  <a:extLst>
                    <a:ext uri="{9D8B030D-6E8A-4147-A177-3AD203B41FA5}">
                      <a16:colId xmlns:a16="http://schemas.microsoft.com/office/drawing/2014/main" val="2235565724"/>
                    </a:ext>
                  </a:extLst>
                </a:gridCol>
                <a:gridCol w="1270660">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5308545" y="2785539"/>
            <a:ext cx="3431694"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6736743" y="2441568"/>
            <a:ext cx="1422420" cy="369332"/>
          </a:xfrm>
          <a:prstGeom prst="rect">
            <a:avLst/>
          </a:prstGeom>
          <a:noFill/>
        </p:spPr>
        <p:txBody>
          <a:bodyPr wrap="square" rtlCol="0">
            <a:spAutoFit/>
          </a:bodyPr>
          <a:lstStyle/>
          <a:p>
            <a:r>
              <a:rPr lang="en-US" dirty="0" err="1"/>
              <a:t>DataFrame</a:t>
            </a:r>
            <a:endParaRPr lang="en-US" dirty="0"/>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extLst>
              <p:ext uri="{D42A27DB-BD31-4B8C-83A1-F6EECF244321}">
                <p14:modId xmlns:p14="http://schemas.microsoft.com/office/powerpoint/2010/main" val="4080546482"/>
              </p:ext>
            </p:extLst>
          </p:nvPr>
        </p:nvGraphicFramePr>
        <p:xfrm>
          <a:off x="5467412" y="2946771"/>
          <a:ext cx="3044068" cy="2308100"/>
        </p:xfrm>
        <a:graphic>
          <a:graphicData uri="http://schemas.openxmlformats.org/drawingml/2006/table">
            <a:tbl>
              <a:tblPr firstRow="1" firstCol="1" bandRow="1">
                <a:tableStyleId>{5C22544A-7EE6-4342-B048-85BDC9FD1C3A}</a:tableStyleId>
              </a:tblPr>
              <a:tblGrid>
                <a:gridCol w="820934">
                  <a:extLst>
                    <a:ext uri="{9D8B030D-6E8A-4147-A177-3AD203B41FA5}">
                      <a16:colId xmlns:a16="http://schemas.microsoft.com/office/drawing/2014/main" val="786761515"/>
                    </a:ext>
                  </a:extLst>
                </a:gridCol>
                <a:gridCol w="1111567">
                  <a:extLst>
                    <a:ext uri="{9D8B030D-6E8A-4147-A177-3AD203B41FA5}">
                      <a16:colId xmlns:a16="http://schemas.microsoft.com/office/drawing/2014/main" val="246370271"/>
                    </a:ext>
                  </a:extLst>
                </a:gridCol>
                <a:gridCol w="1111567">
                  <a:extLst>
                    <a:ext uri="{9D8B030D-6E8A-4147-A177-3AD203B41FA5}">
                      <a16:colId xmlns:a16="http://schemas.microsoft.com/office/drawing/2014/main" val="1706544468"/>
                    </a:ext>
                  </a:extLst>
                </a:gridCol>
              </a:tblGrid>
              <a:tr h="461620">
                <a:tc>
                  <a:txBody>
                    <a:bodyPr/>
                    <a:lstStyle/>
                    <a:p>
                      <a:r>
                        <a:rPr lang="en-US" dirty="0"/>
                        <a:t>Index</a:t>
                      </a:r>
                    </a:p>
                  </a:txBody>
                  <a:tcPr/>
                </a:tc>
                <a:tc>
                  <a:txBody>
                    <a:bodyPr/>
                    <a:lstStyle/>
                    <a:p>
                      <a:pPr algn="ctr"/>
                      <a:r>
                        <a:rPr lang="en-US" dirty="0">
                          <a:solidFill>
                            <a:schemeClr val="tx1">
                              <a:lumMod val="65000"/>
                              <a:lumOff val="35000"/>
                            </a:schemeClr>
                          </a:solidFill>
                        </a:rPr>
                        <a:t>Column1</a:t>
                      </a:r>
                    </a:p>
                  </a:txBody>
                  <a:tcPr>
                    <a:solidFill>
                      <a:schemeClr val="bg2">
                        <a:lumMod val="75000"/>
                      </a:schemeClr>
                    </a:solidFill>
                  </a:tcPr>
                </a:tc>
                <a:tc>
                  <a:txBody>
                    <a:bodyPr/>
                    <a:lstStyle/>
                    <a:p>
                      <a:pPr algn="ctr"/>
                      <a:r>
                        <a:rPr lang="en-US" dirty="0">
                          <a:solidFill>
                            <a:schemeClr val="tx1">
                              <a:lumMod val="65000"/>
                              <a:lumOff val="35000"/>
                            </a:schemeClr>
                          </a:solidFill>
                        </a:rPr>
                        <a:t>Column3</a:t>
                      </a:r>
                    </a:p>
                  </a:txBody>
                  <a:tcPr>
                    <a:solidFill>
                      <a:schemeClr val="bg2">
                        <a:lumMod val="75000"/>
                      </a:schemeClr>
                    </a:solidFill>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solidFill>
                            <a:srgbClr val="FF0000"/>
                          </a:solidFill>
                        </a:rPr>
                        <a:t>M</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4983027" y="3907512"/>
            <a:ext cx="380009" cy="461665"/>
          </a:xfrm>
          <a:prstGeom prst="rect">
            <a:avLst/>
          </a:prstGeom>
          <a:noFill/>
        </p:spPr>
        <p:txBody>
          <a:bodyPr wrap="square" rtlCol="0">
            <a:spAutoFit/>
          </a:bodyPr>
          <a:lstStyle/>
          <a:p>
            <a:r>
              <a:rPr lang="en-US" sz="2400" dirty="0"/>
              <a:t>=</a:t>
            </a:r>
          </a:p>
        </p:txBody>
      </p:sp>
      <p:sp>
        <p:nvSpPr>
          <p:cNvPr id="14" name="Rectangle 13">
            <a:extLst>
              <a:ext uri="{FF2B5EF4-FFF2-40B4-BE49-F238E27FC236}">
                <a16:creationId xmlns:a16="http://schemas.microsoft.com/office/drawing/2014/main" id="{8D2B8BE5-1580-EF4D-873A-289ADF3F62D0}"/>
              </a:ext>
            </a:extLst>
          </p:cNvPr>
          <p:cNvSpPr/>
          <p:nvPr/>
        </p:nvSpPr>
        <p:spPr>
          <a:xfrm>
            <a:off x="498474" y="5463568"/>
            <a:ext cx="4572000" cy="646331"/>
          </a:xfrm>
          <a:prstGeom prst="rect">
            <a:avLst/>
          </a:prstGeom>
        </p:spPr>
        <p:txBody>
          <a:bodyPr>
            <a:spAutoFit/>
          </a:bodyPr>
          <a:lstStyle/>
          <a:p>
            <a:r>
              <a:rPr lang="en-US" b="1" dirty="0">
                <a:solidFill>
                  <a:srgbClr val="C65D09"/>
                </a:solidFill>
              </a:rPr>
              <a:t>In [6]: </a:t>
            </a:r>
            <a:r>
              <a:rPr lang="en-US" dirty="0">
                <a:solidFill>
                  <a:srgbClr val="007020"/>
                </a:solidFill>
              </a:rPr>
              <a:t>type</a:t>
            </a:r>
            <a:r>
              <a:rPr lang="en-US" dirty="0"/>
              <a:t>(</a:t>
            </a:r>
            <a:r>
              <a:rPr lang="en-US" dirty="0" err="1"/>
              <a:t>df</a:t>
            </a:r>
            <a:r>
              <a:rPr lang="en-US" dirty="0"/>
              <a:t>[</a:t>
            </a:r>
            <a:r>
              <a:rPr lang="en-US" dirty="0">
                <a:solidFill>
                  <a:srgbClr val="4070A0"/>
                </a:solidFill>
              </a:rPr>
              <a:t>”Column1"</a:t>
            </a:r>
            <a:r>
              <a:rPr lang="en-US" dirty="0"/>
              <a:t>]) </a:t>
            </a:r>
          </a:p>
          <a:p>
            <a:r>
              <a:rPr lang="en-US" b="1" dirty="0">
                <a:solidFill>
                  <a:srgbClr val="000080"/>
                </a:solidFill>
              </a:rPr>
              <a:t>Out[6]: </a:t>
            </a:r>
            <a:r>
              <a:rPr lang="en-US" dirty="0" err="1">
                <a:solidFill>
                  <a:srgbClr val="333333"/>
                </a:solidFill>
              </a:rPr>
              <a:t>pandas.core.series.Series</a:t>
            </a:r>
            <a:endParaRPr lang="en-US" dirty="0"/>
          </a:p>
        </p:txBody>
      </p:sp>
    </p:spTree>
    <p:extLst>
      <p:ext uri="{BB962C8B-B14F-4D97-AF65-F5344CB8AC3E}">
        <p14:creationId xmlns:p14="http://schemas.microsoft.com/office/powerpoint/2010/main" val="2762725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5D3C-0B0A-1D4E-A558-58382C2F8E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1A6935-EE61-504B-BD0D-0564B1053015}"/>
              </a:ext>
            </a:extLst>
          </p:cNvPr>
          <p:cNvSpPr>
            <a:spLocks noGrp="1"/>
          </p:cNvSpPr>
          <p:nvPr>
            <p:ph idx="1"/>
          </p:nvPr>
        </p:nvSpPr>
        <p:spPr/>
        <p:txBody>
          <a:bodyPr/>
          <a:lstStyle/>
          <a:p>
            <a:r>
              <a:rPr lang="en-US" dirty="0"/>
              <a:t>Pandas supports the common operator stuff </a:t>
            </a:r>
          </a:p>
          <a:p>
            <a:pPr lvl="1"/>
            <a:r>
              <a:rPr lang="en-US" dirty="0"/>
              <a:t>equal to: </a:t>
            </a:r>
            <a:r>
              <a:rPr lang="en-US" dirty="0" err="1"/>
              <a:t>df</a:t>
            </a:r>
            <a:r>
              <a:rPr lang="en-US" dirty="0"/>
              <a:t>[</a:t>
            </a:r>
            <a:r>
              <a:rPr lang="en-US" dirty="0" err="1"/>
              <a:t>df</a:t>
            </a:r>
            <a:r>
              <a:rPr lang="en-US" dirty="0"/>
              <a:t>[”column”] </a:t>
            </a:r>
            <a:r>
              <a:rPr lang="en-US" b="1" dirty="0"/>
              <a:t>== </a:t>
            </a:r>
            <a:r>
              <a:rPr lang="en-US" dirty="0"/>
              <a:t>“</a:t>
            </a:r>
            <a:r>
              <a:rPr lang="en-US" dirty="0" err="1"/>
              <a:t>some_value</a:t>
            </a:r>
            <a:r>
              <a:rPr lang="en-US" dirty="0"/>
              <a:t>”] </a:t>
            </a:r>
          </a:p>
          <a:p>
            <a:pPr lvl="1"/>
            <a:r>
              <a:rPr lang="en-US" dirty="0"/>
              <a:t>not equal to: </a:t>
            </a:r>
            <a:r>
              <a:rPr lang="en-US" dirty="0" err="1"/>
              <a:t>df</a:t>
            </a:r>
            <a:r>
              <a:rPr lang="en-US" dirty="0"/>
              <a:t>[</a:t>
            </a:r>
            <a:r>
              <a:rPr lang="en-US" dirty="0" err="1"/>
              <a:t>df</a:t>
            </a:r>
            <a:r>
              <a:rPr lang="en-US" dirty="0"/>
              <a:t>[”column”] </a:t>
            </a:r>
            <a:r>
              <a:rPr lang="en-US" b="1" dirty="0"/>
              <a:t>!= </a:t>
            </a:r>
            <a:r>
              <a:rPr lang="en-US" dirty="0"/>
              <a:t>“</a:t>
            </a:r>
            <a:r>
              <a:rPr lang="en-US" dirty="0" err="1"/>
              <a:t>some_value</a:t>
            </a:r>
            <a:r>
              <a:rPr lang="en-US" dirty="0"/>
              <a:t>”] </a:t>
            </a:r>
          </a:p>
          <a:p>
            <a:pPr lvl="1"/>
            <a:r>
              <a:rPr lang="en-US" dirty="0"/>
              <a:t>greater than: </a:t>
            </a:r>
            <a:r>
              <a:rPr lang="en-US" dirty="0" err="1"/>
              <a:t>df</a:t>
            </a:r>
            <a:r>
              <a:rPr lang="en-US" dirty="0"/>
              <a:t>[</a:t>
            </a:r>
            <a:r>
              <a:rPr lang="en-US" dirty="0" err="1"/>
              <a:t>df</a:t>
            </a:r>
            <a:r>
              <a:rPr lang="en-US" dirty="0"/>
              <a:t>[”column”] </a:t>
            </a:r>
            <a:r>
              <a:rPr lang="en-US" b="1" dirty="0"/>
              <a:t>&gt; </a:t>
            </a:r>
            <a:r>
              <a:rPr lang="en-US" dirty="0" err="1"/>
              <a:t>some_number</a:t>
            </a:r>
            <a:r>
              <a:rPr lang="en-US" dirty="0"/>
              <a:t> ]  (&gt;,&gt;=, &lt;, M=) </a:t>
            </a:r>
          </a:p>
          <a:p>
            <a:pPr lvl="1"/>
            <a:r>
              <a:rPr lang="en-US" dirty="0"/>
              <a:t>In a list </a:t>
            </a:r>
            <a:r>
              <a:rPr lang="en-US" dirty="0" err="1"/>
              <a:t>df</a:t>
            </a:r>
            <a:r>
              <a:rPr lang="en-US" dirty="0"/>
              <a:t>[</a:t>
            </a:r>
            <a:r>
              <a:rPr lang="en-US" dirty="0" err="1"/>
              <a:t>df</a:t>
            </a:r>
            <a:r>
              <a:rPr lang="en-US" dirty="0"/>
              <a:t>[”column</a:t>
            </a:r>
            <a:r>
              <a:rPr lang="en-US" b="1" dirty="0"/>
              <a:t>”].</a:t>
            </a:r>
            <a:r>
              <a:rPr lang="en-US" b="1" dirty="0" err="1"/>
              <a:t>isin</a:t>
            </a:r>
            <a:r>
              <a:rPr lang="en-US" b="1" dirty="0"/>
              <a:t>(</a:t>
            </a:r>
            <a:r>
              <a:rPr lang="en-US" b="1" dirty="0" err="1"/>
              <a:t>a_list</a:t>
            </a:r>
            <a:r>
              <a:rPr lang="en-US" b="1" dirty="0"/>
              <a:t>)] </a:t>
            </a:r>
          </a:p>
          <a:p>
            <a:pPr lvl="2"/>
            <a:r>
              <a:rPr lang="en-US" dirty="0"/>
              <a:t>use the squiggly “~” </a:t>
            </a:r>
            <a:r>
              <a:rPr lang="en-US" b="1" u="sng" dirty="0"/>
              <a:t>for not in a list</a:t>
            </a:r>
            <a:r>
              <a:rPr lang="en-US" dirty="0"/>
              <a:t>,  </a:t>
            </a:r>
            <a:r>
              <a:rPr lang="en-US" dirty="0" err="1"/>
              <a:t>df</a:t>
            </a:r>
            <a:r>
              <a:rPr lang="en-US" dirty="0"/>
              <a:t>[</a:t>
            </a:r>
            <a:r>
              <a:rPr lang="en-US" b="1" dirty="0"/>
              <a:t>~</a:t>
            </a:r>
            <a:r>
              <a:rPr lang="en-US" dirty="0" err="1"/>
              <a:t>df</a:t>
            </a:r>
            <a:r>
              <a:rPr lang="en-US" dirty="0"/>
              <a:t>[”column</a:t>
            </a:r>
            <a:r>
              <a:rPr lang="en-US" b="1" dirty="0"/>
              <a:t>”].</a:t>
            </a:r>
            <a:r>
              <a:rPr lang="en-US" b="1" dirty="0" err="1"/>
              <a:t>isin</a:t>
            </a:r>
            <a:r>
              <a:rPr lang="en-US" b="1" dirty="0"/>
              <a:t>(</a:t>
            </a:r>
            <a:r>
              <a:rPr lang="en-US" b="1" dirty="0" err="1"/>
              <a:t>a_list</a:t>
            </a:r>
            <a:r>
              <a:rPr lang="en-US" dirty="0"/>
              <a:t>)] </a:t>
            </a:r>
          </a:p>
          <a:p>
            <a:r>
              <a:rPr lang="en-US" dirty="0"/>
              <a:t>Multi-Conditions (&amp;|)</a:t>
            </a:r>
          </a:p>
          <a:p>
            <a:pPr lvl="1"/>
            <a:r>
              <a:rPr lang="en-US" b="1" dirty="0"/>
              <a:t>AND: </a:t>
            </a:r>
            <a:r>
              <a:rPr lang="en-US" dirty="0"/>
              <a:t> </a:t>
            </a:r>
            <a:r>
              <a:rPr lang="en-US" dirty="0" err="1"/>
              <a:t>df</a:t>
            </a:r>
            <a:r>
              <a:rPr lang="en-US" dirty="0"/>
              <a:t>[ (</a:t>
            </a:r>
            <a:r>
              <a:rPr lang="en-US" dirty="0" err="1"/>
              <a:t>df</a:t>
            </a:r>
            <a:r>
              <a:rPr lang="en-US" dirty="0"/>
              <a:t>[“column1” != “value”) </a:t>
            </a:r>
            <a:r>
              <a:rPr lang="en-US" b="1" dirty="0"/>
              <a:t>&amp;</a:t>
            </a:r>
            <a:r>
              <a:rPr lang="en-US" dirty="0"/>
              <a:t> (</a:t>
            </a:r>
            <a:r>
              <a:rPr lang="en-US" dirty="0" err="1"/>
              <a:t>df</a:t>
            </a:r>
            <a:r>
              <a:rPr lang="en-US" dirty="0"/>
              <a:t>[“column2”] &gt; </a:t>
            </a:r>
            <a:r>
              <a:rPr lang="en-US" dirty="0" err="1"/>
              <a:t>some_nbr</a:t>
            </a:r>
            <a:r>
              <a:rPr lang="en-US" dirty="0"/>
              <a:t>)]</a:t>
            </a:r>
          </a:p>
          <a:p>
            <a:pPr lvl="1"/>
            <a:r>
              <a:rPr lang="en-US" b="1" dirty="0"/>
              <a:t>OR   : </a:t>
            </a:r>
            <a:r>
              <a:rPr lang="en-US" dirty="0" err="1"/>
              <a:t>df</a:t>
            </a:r>
            <a:r>
              <a:rPr lang="en-US" dirty="0"/>
              <a:t>[ (</a:t>
            </a:r>
            <a:r>
              <a:rPr lang="en-US" dirty="0" err="1"/>
              <a:t>df</a:t>
            </a:r>
            <a:r>
              <a:rPr lang="en-US" dirty="0"/>
              <a:t>[“column1” != “value”) </a:t>
            </a:r>
            <a:r>
              <a:rPr lang="en-US" b="1" dirty="0"/>
              <a:t>|</a:t>
            </a:r>
            <a:r>
              <a:rPr lang="en-US" dirty="0"/>
              <a:t> (</a:t>
            </a:r>
            <a:r>
              <a:rPr lang="en-US" dirty="0" err="1"/>
              <a:t>df</a:t>
            </a:r>
            <a:r>
              <a:rPr lang="en-US" dirty="0"/>
              <a:t>[“column2”] &gt; </a:t>
            </a:r>
            <a:r>
              <a:rPr lang="en-US" dirty="0" err="1"/>
              <a:t>some_nbr</a:t>
            </a:r>
            <a:r>
              <a:rPr lang="en-US" dirty="0"/>
              <a:t>)]</a:t>
            </a:r>
          </a:p>
          <a:p>
            <a:pPr marL="228600" lvl="1" indent="0">
              <a:buNone/>
            </a:pPr>
            <a:endParaRPr lang="en-US" b="1"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8E861905-4C33-6446-9FE6-5A4419DDA2F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A2E75DE-7B01-6A4F-83A3-40BCAE6966A1}"/>
              </a:ext>
            </a:extLst>
          </p:cNvPr>
          <p:cNvSpPr>
            <a:spLocks noGrp="1"/>
          </p:cNvSpPr>
          <p:nvPr>
            <p:ph type="body" sz="half" idx="2"/>
          </p:nvPr>
        </p:nvSpPr>
        <p:spPr/>
        <p:txBody>
          <a:bodyPr/>
          <a:lstStyle/>
          <a:p>
            <a:r>
              <a:rPr lang="en-US" dirty="0"/>
              <a:t>Conditional Operators </a:t>
            </a:r>
          </a:p>
        </p:txBody>
      </p:sp>
    </p:spTree>
    <p:extLst>
      <p:ext uri="{BB962C8B-B14F-4D97-AF65-F5344CB8AC3E}">
        <p14:creationId xmlns:p14="http://schemas.microsoft.com/office/powerpoint/2010/main" val="189403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C9A9-B44A-3449-8EB3-F13190A62AEF}"/>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B6C2B1C4-5788-4B4F-9A54-BF90B86ADBB7}"/>
              </a:ext>
            </a:extLst>
          </p:cNvPr>
          <p:cNvSpPr>
            <a:spLocks noGrp="1"/>
          </p:cNvSpPr>
          <p:nvPr>
            <p:ph idx="1"/>
          </p:nvPr>
        </p:nvSpPr>
        <p:spPr>
          <a:xfrm>
            <a:off x="498474" y="1981200"/>
            <a:ext cx="8361364" cy="4144963"/>
          </a:xfrm>
        </p:spPr>
        <p:txBody>
          <a:bodyPr>
            <a:normAutofit/>
          </a:bodyPr>
          <a:lstStyle/>
          <a:p>
            <a:r>
              <a:rPr lang="en-US" sz="1800" dirty="0" err="1"/>
              <a:t>df.columns</a:t>
            </a:r>
            <a:r>
              <a:rPr lang="en-US" sz="1800" dirty="0"/>
              <a:t> – returns a list of the names of the data frame’s columns </a:t>
            </a:r>
          </a:p>
          <a:p>
            <a:r>
              <a:rPr lang="en-US" sz="1800" dirty="0" err="1"/>
              <a:t>df.dtypes</a:t>
            </a:r>
            <a:r>
              <a:rPr lang="en-US" sz="1800" dirty="0"/>
              <a:t> – provides the data types of your columns </a:t>
            </a:r>
          </a:p>
          <a:p>
            <a:r>
              <a:rPr lang="en-US" sz="1800" dirty="0" err="1"/>
              <a:t>df.info</a:t>
            </a:r>
            <a:r>
              <a:rPr lang="en-US" sz="1800" dirty="0"/>
              <a:t>() – concise summary of </a:t>
            </a:r>
            <a:r>
              <a:rPr lang="en-US" sz="1800" dirty="0" err="1"/>
              <a:t>dataframe</a:t>
            </a:r>
            <a:r>
              <a:rPr lang="en-US" sz="1800" dirty="0"/>
              <a:t> </a:t>
            </a:r>
          </a:p>
          <a:p>
            <a:pPr lvl="1"/>
            <a:endParaRPr lang="en-US" sz="1600" dirty="0"/>
          </a:p>
          <a:p>
            <a:pPr lvl="1"/>
            <a:endParaRPr lang="en-US" sz="1600" dirty="0"/>
          </a:p>
          <a:p>
            <a:pPr marL="0" indent="0">
              <a:buNone/>
            </a:pPr>
            <a:endParaRPr lang="en-US" sz="1800" dirty="0"/>
          </a:p>
          <a:p>
            <a:r>
              <a:rPr lang="en-US" sz="1800" dirty="0" err="1"/>
              <a:t>df.describe</a:t>
            </a:r>
            <a:r>
              <a:rPr lang="en-US" sz="1800" dirty="0"/>
              <a:t>() – provides summary statistics of your </a:t>
            </a:r>
            <a:r>
              <a:rPr lang="en-US" sz="1800" dirty="0" err="1"/>
              <a:t>DataFrame’s</a:t>
            </a:r>
            <a:r>
              <a:rPr lang="en-US" sz="1800" dirty="0"/>
              <a:t> numeric columns </a:t>
            </a:r>
          </a:p>
        </p:txBody>
      </p:sp>
      <p:sp>
        <p:nvSpPr>
          <p:cNvPr id="4" name="Slide Number Placeholder 3">
            <a:extLst>
              <a:ext uri="{FF2B5EF4-FFF2-40B4-BE49-F238E27FC236}">
                <a16:creationId xmlns:a16="http://schemas.microsoft.com/office/drawing/2014/main" id="{2D4E4207-7F8A-5C4A-9CD6-7022859D4E1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B1BA5D9-EF30-C24E-8608-0CA4A5EE22A3}"/>
              </a:ext>
            </a:extLst>
          </p:cNvPr>
          <p:cNvSpPr>
            <a:spLocks noGrp="1"/>
          </p:cNvSpPr>
          <p:nvPr>
            <p:ph type="body" sz="half" idx="2"/>
          </p:nvPr>
        </p:nvSpPr>
        <p:spPr/>
        <p:txBody>
          <a:bodyPr/>
          <a:lstStyle/>
          <a:p>
            <a:r>
              <a:rPr lang="en-US" dirty="0"/>
              <a:t>Useful functions </a:t>
            </a:r>
          </a:p>
        </p:txBody>
      </p:sp>
      <p:sp>
        <p:nvSpPr>
          <p:cNvPr id="7" name="TextBox 6">
            <a:extLst>
              <a:ext uri="{FF2B5EF4-FFF2-40B4-BE49-F238E27FC236}">
                <a16:creationId xmlns:a16="http://schemas.microsoft.com/office/drawing/2014/main" id="{7A99F0C5-2B87-EB42-A4D0-5A7599E7737F}"/>
              </a:ext>
            </a:extLst>
          </p:cNvPr>
          <p:cNvSpPr txBox="1"/>
          <p:nvPr/>
        </p:nvSpPr>
        <p:spPr>
          <a:xfrm>
            <a:off x="822166" y="3415044"/>
            <a:ext cx="5438899" cy="1277273"/>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&lt;class '</a:t>
            </a:r>
            <a:r>
              <a:rPr lang="en-US" sz="1100" dirty="0" err="1">
                <a:latin typeface="Courier New" panose="02070309020205020404" pitchFamily="49" charset="0"/>
                <a:cs typeface="Courier New" panose="02070309020205020404" pitchFamily="49" charset="0"/>
              </a:rPr>
              <a:t>pandas.core.frame.DataFrame</a:t>
            </a:r>
            <a:r>
              <a:rPr lang="en-US" sz="1100" dirty="0">
                <a:latin typeface="Courier New" panose="02070309020205020404" pitchFamily="49" charset="0"/>
                <a:cs typeface="Courier New" panose="02070309020205020404" pitchFamily="49" charset="0"/>
              </a:rPr>
              <a:t>'&gt;</a:t>
            </a:r>
          </a:p>
          <a:p>
            <a:r>
              <a:rPr lang="en-US" sz="1100" dirty="0" err="1">
                <a:latin typeface="Courier New" panose="02070309020205020404" pitchFamily="49" charset="0"/>
                <a:cs typeface="Courier New" panose="02070309020205020404" pitchFamily="49" charset="0"/>
              </a:rPr>
              <a:t>RangeIndex</a:t>
            </a:r>
            <a:r>
              <a:rPr lang="en-US" sz="1100"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3333 entries, 0 to 3332</a:t>
            </a:r>
          </a:p>
          <a:p>
            <a:r>
              <a:rPr lang="en-US" sz="1100" dirty="0">
                <a:latin typeface="Courier New" panose="02070309020205020404" pitchFamily="49" charset="0"/>
                <a:cs typeface="Courier New" panose="02070309020205020404" pitchFamily="49" charset="0"/>
              </a:rPr>
              <a:t>Data columns </a:t>
            </a:r>
            <a:r>
              <a:rPr lang="en-US" sz="1100" b="1" dirty="0">
                <a:latin typeface="Courier New" panose="02070309020205020404" pitchFamily="49" charset="0"/>
                <a:cs typeface="Courier New" panose="02070309020205020404" pitchFamily="49" charset="0"/>
              </a:rPr>
              <a:t>(total 21 columns):</a:t>
            </a:r>
          </a:p>
          <a:p>
            <a:r>
              <a:rPr lang="en-US" sz="1100" dirty="0">
                <a:latin typeface="Courier New" panose="02070309020205020404" pitchFamily="49" charset="0"/>
                <a:cs typeface="Courier New" panose="02070309020205020404" pitchFamily="49" charset="0"/>
              </a:rPr>
              <a:t>state             3333 non-null object</a:t>
            </a:r>
          </a:p>
          <a:p>
            <a:r>
              <a:rPr lang="en-US" sz="1100" dirty="0" err="1">
                <a:latin typeface="Courier New" panose="02070309020205020404" pitchFamily="49" charset="0"/>
                <a:cs typeface="Courier New" panose="02070309020205020404" pitchFamily="49" charset="0"/>
              </a:rPr>
              <a:t>account_length</a:t>
            </a:r>
            <a:r>
              <a:rPr lang="en-US" sz="1100" dirty="0">
                <a:latin typeface="Courier New" panose="02070309020205020404" pitchFamily="49" charset="0"/>
                <a:cs typeface="Courier New" panose="02070309020205020404" pitchFamily="49" charset="0"/>
              </a:rPr>
              <a:t>    3333 non-null int64</a:t>
            </a:r>
          </a:p>
          <a:p>
            <a:r>
              <a:rPr lang="en-US" sz="1100" dirty="0" err="1">
                <a:latin typeface="Courier New" panose="02070309020205020404" pitchFamily="49" charset="0"/>
                <a:cs typeface="Courier New" panose="02070309020205020404" pitchFamily="49" charset="0"/>
              </a:rPr>
              <a:t>area_code</a:t>
            </a:r>
            <a:r>
              <a:rPr lang="en-US" sz="1100" dirty="0">
                <a:latin typeface="Courier New" panose="02070309020205020404" pitchFamily="49" charset="0"/>
                <a:cs typeface="Courier New" panose="02070309020205020404" pitchFamily="49" charset="0"/>
              </a:rPr>
              <a:t>         3333 non-null int64</a:t>
            </a:r>
          </a:p>
          <a:p>
            <a:r>
              <a:rPr lang="en-US" sz="1100" dirty="0">
                <a:latin typeface="Courier New" panose="02070309020205020404" pitchFamily="49" charset="0"/>
                <a:cs typeface="Courier New" panose="02070309020205020404" pitchFamily="49" charset="0"/>
              </a:rPr>
              <a:t>phone             3333 non-null object</a:t>
            </a:r>
          </a:p>
        </p:txBody>
      </p:sp>
      <p:graphicFrame>
        <p:nvGraphicFramePr>
          <p:cNvPr id="9" name="Table 8">
            <a:extLst>
              <a:ext uri="{FF2B5EF4-FFF2-40B4-BE49-F238E27FC236}">
                <a16:creationId xmlns:a16="http://schemas.microsoft.com/office/drawing/2014/main" id="{BCBBD28A-5D02-5C46-8DAC-17E92B0B89A3}"/>
              </a:ext>
            </a:extLst>
          </p:cNvPr>
          <p:cNvGraphicFramePr>
            <a:graphicFrameLocks noGrp="1"/>
          </p:cNvGraphicFramePr>
          <p:nvPr>
            <p:extLst>
              <p:ext uri="{D42A27DB-BD31-4B8C-83A1-F6EECF244321}">
                <p14:modId xmlns:p14="http://schemas.microsoft.com/office/powerpoint/2010/main" val="444842523"/>
              </p:ext>
            </p:extLst>
          </p:nvPr>
        </p:nvGraphicFramePr>
        <p:xfrm>
          <a:off x="822166" y="5313361"/>
          <a:ext cx="7713980" cy="812800"/>
        </p:xfrm>
        <a:graphic>
          <a:graphicData uri="http://schemas.openxmlformats.org/drawingml/2006/table">
            <a:tbl>
              <a:tblPr firstRow="1">
                <a:tableStyleId>{5C22544A-7EE6-4342-B048-85BDC9FD1C3A}</a:tableStyleId>
              </a:tblPr>
              <a:tblGrid>
                <a:gridCol w="1054100">
                  <a:extLst>
                    <a:ext uri="{9D8B030D-6E8A-4147-A177-3AD203B41FA5}">
                      <a16:colId xmlns:a16="http://schemas.microsoft.com/office/drawing/2014/main" val="1539080519"/>
                    </a:ext>
                  </a:extLst>
                </a:gridCol>
                <a:gridCol w="825500">
                  <a:extLst>
                    <a:ext uri="{9D8B030D-6E8A-4147-A177-3AD203B41FA5}">
                      <a16:colId xmlns:a16="http://schemas.microsoft.com/office/drawing/2014/main" val="2288954632"/>
                    </a:ext>
                  </a:extLst>
                </a:gridCol>
                <a:gridCol w="881380">
                  <a:extLst>
                    <a:ext uri="{9D8B030D-6E8A-4147-A177-3AD203B41FA5}">
                      <a16:colId xmlns:a16="http://schemas.microsoft.com/office/drawing/2014/main" val="3241217026"/>
                    </a:ext>
                  </a:extLst>
                </a:gridCol>
                <a:gridCol w="825500">
                  <a:extLst>
                    <a:ext uri="{9D8B030D-6E8A-4147-A177-3AD203B41FA5}">
                      <a16:colId xmlns:a16="http://schemas.microsoft.com/office/drawing/2014/main" val="3128278210"/>
                    </a:ext>
                  </a:extLst>
                </a:gridCol>
                <a:gridCol w="825500">
                  <a:extLst>
                    <a:ext uri="{9D8B030D-6E8A-4147-A177-3AD203B41FA5}">
                      <a16:colId xmlns:a16="http://schemas.microsoft.com/office/drawing/2014/main" val="111168126"/>
                    </a:ext>
                  </a:extLst>
                </a:gridCol>
                <a:gridCol w="825500">
                  <a:extLst>
                    <a:ext uri="{9D8B030D-6E8A-4147-A177-3AD203B41FA5}">
                      <a16:colId xmlns:a16="http://schemas.microsoft.com/office/drawing/2014/main" val="4199590671"/>
                    </a:ext>
                  </a:extLst>
                </a:gridCol>
                <a:gridCol w="825500">
                  <a:extLst>
                    <a:ext uri="{9D8B030D-6E8A-4147-A177-3AD203B41FA5}">
                      <a16:colId xmlns:a16="http://schemas.microsoft.com/office/drawing/2014/main" val="2079889438"/>
                    </a:ext>
                  </a:extLst>
                </a:gridCol>
                <a:gridCol w="825500">
                  <a:extLst>
                    <a:ext uri="{9D8B030D-6E8A-4147-A177-3AD203B41FA5}">
                      <a16:colId xmlns:a16="http://schemas.microsoft.com/office/drawing/2014/main" val="4247751739"/>
                    </a:ext>
                  </a:extLst>
                </a:gridCol>
                <a:gridCol w="825500">
                  <a:extLst>
                    <a:ext uri="{9D8B030D-6E8A-4147-A177-3AD203B41FA5}">
                      <a16:colId xmlns:a16="http://schemas.microsoft.com/office/drawing/2014/main" val="3946725700"/>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8352944"/>
                  </a:ext>
                </a:extLst>
              </a:tr>
              <a:tr h="203200">
                <a:tc>
                  <a:txBody>
                    <a:bodyPr/>
                    <a:lstStyle/>
                    <a:p>
                      <a:pPr algn="l" fontAlgn="b"/>
                      <a:r>
                        <a:rPr lang="en-US" sz="1200" u="none" strike="noStrike">
                          <a:effectLst/>
                        </a:rPr>
                        <a:t>account_length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101.064806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39.822106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0992154"/>
                  </a:ext>
                </a:extLst>
              </a:tr>
              <a:tr h="203200">
                <a:tc>
                  <a:txBody>
                    <a:bodyPr/>
                    <a:lstStyle/>
                    <a:p>
                      <a:pPr algn="l" fontAlgn="b"/>
                      <a:r>
                        <a:rPr lang="en-US" sz="1200" u="none" strike="noStrike">
                          <a:effectLst/>
                        </a:rPr>
                        <a:t>area_code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437.182418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42.37129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510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3250887"/>
                  </a:ext>
                </a:extLst>
              </a:tr>
              <a:tr h="203200">
                <a:tc>
                  <a:txBody>
                    <a:bodyPr/>
                    <a:lstStyle/>
                    <a:p>
                      <a:pPr algn="l" fontAlgn="b"/>
                      <a:r>
                        <a:rPr lang="en-US" sz="1200" u="none" strike="noStrike">
                          <a:effectLst/>
                        </a:rPr>
                        <a:t>vmail_message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8.09901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13.688365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7356913"/>
                  </a:ext>
                </a:extLst>
              </a:tr>
            </a:tbl>
          </a:graphicData>
        </a:graphic>
      </p:graphicFrame>
    </p:spTree>
    <p:extLst>
      <p:ext uri="{BB962C8B-B14F-4D97-AF65-F5344CB8AC3E}">
        <p14:creationId xmlns:p14="http://schemas.microsoft.com/office/powerpoint/2010/main" val="51454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CE02-D4DB-DF43-94F9-7C0489F5CDB9}"/>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F3217969-B5E1-AD45-B5C9-9DD2E1222062}"/>
              </a:ext>
            </a:extLst>
          </p:cNvPr>
          <p:cNvSpPr>
            <a:spLocks noGrp="1"/>
          </p:cNvSpPr>
          <p:nvPr>
            <p:ph idx="1"/>
          </p:nvPr>
        </p:nvSpPr>
        <p:spPr>
          <a:xfrm>
            <a:off x="498474" y="1981199"/>
            <a:ext cx="7556313" cy="1866405"/>
          </a:xfrm>
        </p:spPr>
        <p:txBody>
          <a:bodyPr>
            <a:normAutofit/>
          </a:bodyPr>
          <a:lstStyle/>
          <a:p>
            <a:r>
              <a:rPr lang="en-US" dirty="0"/>
              <a:t>Fast &amp; readable queries for filtering rows. </a:t>
            </a:r>
          </a:p>
          <a:p>
            <a:r>
              <a:rPr lang="en-US" dirty="0"/>
              <a:t>Reference columns without quotes </a:t>
            </a:r>
          </a:p>
          <a:p>
            <a:pPr lvl="1"/>
            <a:r>
              <a:rPr lang="en-US" dirty="0"/>
              <a:t>Supports operators BUT concatenate conditions with “</a:t>
            </a:r>
            <a:r>
              <a:rPr lang="en-US" b="1" dirty="0"/>
              <a:t>and”</a:t>
            </a:r>
            <a:r>
              <a:rPr lang="en-US" dirty="0"/>
              <a:t> </a:t>
            </a:r>
          </a:p>
        </p:txBody>
      </p:sp>
      <p:sp>
        <p:nvSpPr>
          <p:cNvPr id="4" name="Slide Number Placeholder 3">
            <a:extLst>
              <a:ext uri="{FF2B5EF4-FFF2-40B4-BE49-F238E27FC236}">
                <a16:creationId xmlns:a16="http://schemas.microsoft.com/office/drawing/2014/main" id="{10FE58E4-AFF6-0742-8D6B-AE8094F0BCB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16</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10E5EEF-3BE7-2448-87A5-694530637BD5}"/>
              </a:ext>
            </a:extLst>
          </p:cNvPr>
          <p:cNvSpPr>
            <a:spLocks noGrp="1"/>
          </p:cNvSpPr>
          <p:nvPr>
            <p:ph type="body" sz="half" idx="2"/>
          </p:nvPr>
        </p:nvSpPr>
        <p:spPr/>
        <p:txBody>
          <a:bodyPr/>
          <a:lstStyle/>
          <a:p>
            <a:r>
              <a:rPr lang="en-US" dirty="0" err="1"/>
              <a:t>df.query</a:t>
            </a:r>
            <a:r>
              <a:rPr lang="en-US" dirty="0"/>
              <a:t>() a better way to filter rows … </a:t>
            </a:r>
          </a:p>
        </p:txBody>
      </p:sp>
      <p:sp>
        <p:nvSpPr>
          <p:cNvPr id="6" name="TextBox 5">
            <a:extLst>
              <a:ext uri="{FF2B5EF4-FFF2-40B4-BE49-F238E27FC236}">
                <a16:creationId xmlns:a16="http://schemas.microsoft.com/office/drawing/2014/main" id="{C940C176-C688-7043-9D51-34AC7C3E33DD}"/>
              </a:ext>
            </a:extLst>
          </p:cNvPr>
          <p:cNvSpPr txBox="1"/>
          <p:nvPr/>
        </p:nvSpPr>
        <p:spPr>
          <a:xfrm>
            <a:off x="905842" y="3408219"/>
            <a:ext cx="7552706" cy="1200329"/>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df.query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area_code</a:t>
            </a:r>
            <a:r>
              <a:rPr lang="en-US" dirty="0">
                <a:latin typeface="Courier New" panose="02070309020205020404" pitchFamily="49" charset="0"/>
                <a:cs typeface="Courier New" panose="02070309020205020404" pitchFamily="49" charset="0"/>
              </a:rPr>
              <a:t> == "415"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intl_plan</a:t>
            </a:r>
            <a:r>
              <a:rPr lang="en-US" dirty="0">
                <a:latin typeface="Courier New" panose="02070309020205020404" pitchFamily="49" charset="0"/>
                <a:cs typeface="Courier New" panose="02070309020205020404" pitchFamily="49" charset="0"/>
              </a:rPr>
              <a:t> == "yes"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day_mins</a:t>
            </a:r>
            <a:r>
              <a:rPr lang="en-US" dirty="0">
                <a:latin typeface="Courier New" panose="02070309020205020404" pitchFamily="49" charset="0"/>
                <a:cs typeface="Courier New" panose="02070309020205020404" pitchFamily="49" charset="0"/>
              </a:rPr>
              <a:t> &lt; 100  and    \</a:t>
            </a:r>
          </a:p>
          <a:p>
            <a:r>
              <a:rPr lang="en-US" dirty="0">
                <a:latin typeface="Courier New" panose="02070309020205020404" pitchFamily="49" charset="0"/>
                <a:cs typeface="Courier New" panose="02070309020205020404" pitchFamily="49" charset="0"/>
              </a:rPr>
              <a:t>          state == ["WI", "OR", "WY"]')</a:t>
            </a:r>
          </a:p>
        </p:txBody>
      </p:sp>
      <p:graphicFrame>
        <p:nvGraphicFramePr>
          <p:cNvPr id="8" name="Table 7">
            <a:extLst>
              <a:ext uri="{FF2B5EF4-FFF2-40B4-BE49-F238E27FC236}">
                <a16:creationId xmlns:a16="http://schemas.microsoft.com/office/drawing/2014/main" id="{2A9865E6-0EEE-0D4F-BC79-D46A85D6FCCA}"/>
              </a:ext>
            </a:extLst>
          </p:cNvPr>
          <p:cNvGraphicFramePr>
            <a:graphicFrameLocks noGrp="1"/>
          </p:cNvGraphicFramePr>
          <p:nvPr>
            <p:extLst>
              <p:ext uri="{D42A27DB-BD31-4B8C-83A1-F6EECF244321}">
                <p14:modId xmlns:p14="http://schemas.microsoft.com/office/powerpoint/2010/main" val="2553781194"/>
              </p:ext>
            </p:extLst>
          </p:nvPr>
        </p:nvGraphicFramePr>
        <p:xfrm>
          <a:off x="863991" y="5134020"/>
          <a:ext cx="7995847" cy="901548"/>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515747574"/>
                    </a:ext>
                  </a:extLst>
                </a:gridCol>
                <a:gridCol w="855638">
                  <a:extLst>
                    <a:ext uri="{9D8B030D-6E8A-4147-A177-3AD203B41FA5}">
                      <a16:colId xmlns:a16="http://schemas.microsoft.com/office/drawing/2014/main" val="2359831172"/>
                    </a:ext>
                  </a:extLst>
                </a:gridCol>
                <a:gridCol w="755650">
                  <a:extLst>
                    <a:ext uri="{9D8B030D-6E8A-4147-A177-3AD203B41FA5}">
                      <a16:colId xmlns:a16="http://schemas.microsoft.com/office/drawing/2014/main" val="2989432215"/>
                    </a:ext>
                  </a:extLst>
                </a:gridCol>
                <a:gridCol w="755650">
                  <a:extLst>
                    <a:ext uri="{9D8B030D-6E8A-4147-A177-3AD203B41FA5}">
                      <a16:colId xmlns:a16="http://schemas.microsoft.com/office/drawing/2014/main" val="662304703"/>
                    </a:ext>
                  </a:extLst>
                </a:gridCol>
                <a:gridCol w="755650">
                  <a:extLst>
                    <a:ext uri="{9D8B030D-6E8A-4147-A177-3AD203B41FA5}">
                      <a16:colId xmlns:a16="http://schemas.microsoft.com/office/drawing/2014/main" val="811240920"/>
                    </a:ext>
                  </a:extLst>
                </a:gridCol>
                <a:gridCol w="755650">
                  <a:extLst>
                    <a:ext uri="{9D8B030D-6E8A-4147-A177-3AD203B41FA5}">
                      <a16:colId xmlns:a16="http://schemas.microsoft.com/office/drawing/2014/main" val="121363874"/>
                    </a:ext>
                  </a:extLst>
                </a:gridCol>
                <a:gridCol w="755650">
                  <a:extLst>
                    <a:ext uri="{9D8B030D-6E8A-4147-A177-3AD203B41FA5}">
                      <a16:colId xmlns:a16="http://schemas.microsoft.com/office/drawing/2014/main" val="347983306"/>
                    </a:ext>
                  </a:extLst>
                </a:gridCol>
                <a:gridCol w="926314">
                  <a:extLst>
                    <a:ext uri="{9D8B030D-6E8A-4147-A177-3AD203B41FA5}">
                      <a16:colId xmlns:a16="http://schemas.microsoft.com/office/drawing/2014/main" val="987645397"/>
                    </a:ext>
                  </a:extLst>
                </a:gridCol>
                <a:gridCol w="755650">
                  <a:extLst>
                    <a:ext uri="{9D8B030D-6E8A-4147-A177-3AD203B41FA5}">
                      <a16:colId xmlns:a16="http://schemas.microsoft.com/office/drawing/2014/main" val="2327831081"/>
                    </a:ext>
                  </a:extLst>
                </a:gridCol>
                <a:gridCol w="924345">
                  <a:extLst>
                    <a:ext uri="{9D8B030D-6E8A-4147-A177-3AD203B41FA5}">
                      <a16:colId xmlns:a16="http://schemas.microsoft.com/office/drawing/2014/main" val="881025468"/>
                    </a:ext>
                  </a:extLst>
                </a:gridCol>
              </a:tblGrid>
              <a:tr h="343530">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area_code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phone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intl_plan</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day_mins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day_charge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eve_calls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eve_charge</a:t>
                      </a:r>
                      <a:endParaRPr lang="en-US" sz="1400" b="1"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502042793"/>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355-7705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23.38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103660048"/>
                  </a:ext>
                </a:extLst>
              </a:tr>
              <a:tr h="186006">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378-6772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90</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21.81</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367368307"/>
                  </a:ext>
                </a:extLst>
              </a:tr>
              <a:tr h="186006">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412-3726</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16.3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131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13.56</a:t>
                      </a:r>
                      <a:endParaRPr lang="en-US" sz="1100" b="0"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624487488"/>
                  </a:ext>
                </a:extLst>
              </a:tr>
            </a:tbl>
          </a:graphicData>
        </a:graphic>
      </p:graphicFrame>
    </p:spTree>
    <p:extLst>
      <p:ext uri="{BB962C8B-B14F-4D97-AF65-F5344CB8AC3E}">
        <p14:creationId xmlns:p14="http://schemas.microsoft.com/office/powerpoint/2010/main" val="292203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CE02-D4DB-DF43-94F9-7C0489F5CDB9}"/>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F3217969-B5E1-AD45-B5C9-9DD2E1222062}"/>
              </a:ext>
            </a:extLst>
          </p:cNvPr>
          <p:cNvSpPr>
            <a:spLocks noGrp="1"/>
          </p:cNvSpPr>
          <p:nvPr>
            <p:ph idx="1"/>
          </p:nvPr>
        </p:nvSpPr>
        <p:spPr>
          <a:xfrm>
            <a:off x="498474" y="1981200"/>
            <a:ext cx="7556313" cy="1201388"/>
          </a:xfrm>
        </p:spPr>
        <p:txBody>
          <a:bodyPr>
            <a:normAutofit/>
          </a:bodyPr>
          <a:lstStyle/>
          <a:p>
            <a:r>
              <a:rPr lang="en-US" dirty="0"/>
              <a:t>@ character identifies a </a:t>
            </a:r>
            <a:r>
              <a:rPr lang="en-US" b="1" i="1" dirty="0"/>
              <a:t>variable</a:t>
            </a:r>
            <a:r>
              <a:rPr lang="en-US" dirty="0"/>
              <a:t> to be evaluated rather than a </a:t>
            </a:r>
            <a:r>
              <a:rPr lang="en-US" b="1" i="1" dirty="0"/>
              <a:t>column</a:t>
            </a:r>
            <a:r>
              <a:rPr lang="en-US" i="1" dirty="0"/>
              <a:t> name</a:t>
            </a:r>
            <a:r>
              <a:rPr lang="en-US" dirty="0"/>
              <a:t>, and lets you efficiently evaluate expressions.</a:t>
            </a:r>
          </a:p>
        </p:txBody>
      </p:sp>
      <p:sp>
        <p:nvSpPr>
          <p:cNvPr id="4" name="Slide Number Placeholder 3">
            <a:extLst>
              <a:ext uri="{FF2B5EF4-FFF2-40B4-BE49-F238E27FC236}">
                <a16:creationId xmlns:a16="http://schemas.microsoft.com/office/drawing/2014/main" id="{10FE58E4-AFF6-0742-8D6B-AE8094F0BCB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10E5EEF-3BE7-2448-87A5-694530637BD5}"/>
              </a:ext>
            </a:extLst>
          </p:cNvPr>
          <p:cNvSpPr>
            <a:spLocks noGrp="1"/>
          </p:cNvSpPr>
          <p:nvPr>
            <p:ph type="body" sz="half" idx="2"/>
          </p:nvPr>
        </p:nvSpPr>
        <p:spPr/>
        <p:txBody>
          <a:bodyPr/>
          <a:lstStyle/>
          <a:p>
            <a:r>
              <a:rPr lang="en-US" dirty="0" err="1"/>
              <a:t>df.query</a:t>
            </a:r>
            <a:r>
              <a:rPr lang="en-US" dirty="0"/>
              <a:t>() reference </a:t>
            </a:r>
          </a:p>
        </p:txBody>
      </p:sp>
      <p:sp>
        <p:nvSpPr>
          <p:cNvPr id="6" name="TextBox 5">
            <a:extLst>
              <a:ext uri="{FF2B5EF4-FFF2-40B4-BE49-F238E27FC236}">
                <a16:creationId xmlns:a16="http://schemas.microsoft.com/office/drawing/2014/main" id="{C940C176-C688-7043-9D51-34AC7C3E33DD}"/>
              </a:ext>
            </a:extLst>
          </p:cNvPr>
          <p:cNvSpPr txBox="1"/>
          <p:nvPr/>
        </p:nvSpPr>
        <p:spPr>
          <a:xfrm>
            <a:off x="753094" y="2755900"/>
            <a:ext cx="7552706" cy="2031325"/>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mean_calls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day_calls</a:t>
            </a:r>
            <a:r>
              <a:rPr lang="en-US" dirty="0">
                <a:latin typeface="Courier New" panose="02070309020205020404" pitchFamily="49" charset="0"/>
                <a:cs typeface="Courier New" panose="02070309020205020404" pitchFamily="49" charset="0"/>
              </a:rPr>
              <a:t>'].mean()</a:t>
            </a:r>
          </a:p>
          <a:p>
            <a:r>
              <a:rPr lang="en-US" dirty="0" err="1">
                <a:latin typeface="Courier New" panose="02070309020205020404" pitchFamily="49" charset="0"/>
                <a:cs typeface="Courier New" panose="02070309020205020404" pitchFamily="49" charset="0"/>
              </a:rPr>
              <a:t>state_list</a:t>
            </a:r>
            <a:r>
              <a:rPr lang="en-US" dirty="0">
                <a:latin typeface="Courier New" panose="02070309020205020404" pitchFamily="49" charset="0"/>
                <a:cs typeface="Courier New" panose="02070309020205020404" pitchFamily="49" charset="0"/>
              </a:rPr>
              <a:t> = ["WI", "OR", "WY"]</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df.query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area_code</a:t>
            </a:r>
            <a:r>
              <a:rPr lang="en-US" dirty="0">
                <a:latin typeface="Courier New" panose="02070309020205020404" pitchFamily="49" charset="0"/>
                <a:cs typeface="Courier New" panose="02070309020205020404" pitchFamily="49" charset="0"/>
              </a:rPr>
              <a:t> == "415"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intl_plan</a:t>
            </a:r>
            <a:r>
              <a:rPr lang="en-US" dirty="0">
                <a:latin typeface="Courier New" panose="02070309020205020404" pitchFamily="49" charset="0"/>
                <a:cs typeface="Courier New" panose="02070309020205020404" pitchFamily="49" charset="0"/>
              </a:rPr>
              <a:t> == "yes"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day_calls</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mean_calls</a:t>
            </a:r>
            <a:r>
              <a:rPr lang="en-US" dirty="0">
                <a:latin typeface="Courier New" panose="02070309020205020404" pitchFamily="49" charset="0"/>
                <a:cs typeface="Courier New" panose="02070309020205020404" pitchFamily="49" charset="0"/>
              </a:rPr>
              <a:t> and \</a:t>
            </a:r>
          </a:p>
          <a:p>
            <a:r>
              <a:rPr lang="en-US" dirty="0">
                <a:latin typeface="Courier New" panose="02070309020205020404" pitchFamily="49" charset="0"/>
                <a:cs typeface="Courier New" panose="02070309020205020404" pitchFamily="49" charset="0"/>
              </a:rPr>
              <a:t>          state     == @</a:t>
            </a:r>
            <a:r>
              <a:rPr lang="en-US" dirty="0" err="1">
                <a:latin typeface="Courier New" panose="02070309020205020404" pitchFamily="49" charset="0"/>
                <a:cs typeface="Courier New" panose="02070309020205020404" pitchFamily="49" charset="0"/>
              </a:rPr>
              <a:t>state_list</a:t>
            </a:r>
            <a:r>
              <a:rPr lang="en-US" dirty="0">
                <a:latin typeface="Courier New" panose="02070309020205020404" pitchFamily="49" charset="0"/>
                <a:cs typeface="Courier New" panose="02070309020205020404" pitchFamily="49" charset="0"/>
              </a:rPr>
              <a:t>')</a:t>
            </a:r>
          </a:p>
        </p:txBody>
      </p:sp>
      <p:graphicFrame>
        <p:nvGraphicFramePr>
          <p:cNvPr id="9" name="Table 8">
            <a:extLst>
              <a:ext uri="{FF2B5EF4-FFF2-40B4-BE49-F238E27FC236}">
                <a16:creationId xmlns:a16="http://schemas.microsoft.com/office/drawing/2014/main" id="{CD4F4B15-D59F-F644-A5DF-7F65DFA3119C}"/>
              </a:ext>
            </a:extLst>
          </p:cNvPr>
          <p:cNvGraphicFramePr>
            <a:graphicFrameLocks noGrp="1"/>
          </p:cNvGraphicFramePr>
          <p:nvPr>
            <p:extLst>
              <p:ext uri="{D42A27DB-BD31-4B8C-83A1-F6EECF244321}">
                <p14:modId xmlns:p14="http://schemas.microsoft.com/office/powerpoint/2010/main" val="3291176112"/>
              </p:ext>
            </p:extLst>
          </p:nvPr>
        </p:nvGraphicFramePr>
        <p:xfrm>
          <a:off x="749300" y="4925145"/>
          <a:ext cx="7995847" cy="1273560"/>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759212687"/>
                    </a:ext>
                  </a:extLst>
                </a:gridCol>
                <a:gridCol w="855638">
                  <a:extLst>
                    <a:ext uri="{9D8B030D-6E8A-4147-A177-3AD203B41FA5}">
                      <a16:colId xmlns:a16="http://schemas.microsoft.com/office/drawing/2014/main" val="4173954938"/>
                    </a:ext>
                  </a:extLst>
                </a:gridCol>
                <a:gridCol w="755650">
                  <a:extLst>
                    <a:ext uri="{9D8B030D-6E8A-4147-A177-3AD203B41FA5}">
                      <a16:colId xmlns:a16="http://schemas.microsoft.com/office/drawing/2014/main" val="385297546"/>
                    </a:ext>
                  </a:extLst>
                </a:gridCol>
                <a:gridCol w="755650">
                  <a:extLst>
                    <a:ext uri="{9D8B030D-6E8A-4147-A177-3AD203B41FA5}">
                      <a16:colId xmlns:a16="http://schemas.microsoft.com/office/drawing/2014/main" val="3760022527"/>
                    </a:ext>
                  </a:extLst>
                </a:gridCol>
                <a:gridCol w="755650">
                  <a:extLst>
                    <a:ext uri="{9D8B030D-6E8A-4147-A177-3AD203B41FA5}">
                      <a16:colId xmlns:a16="http://schemas.microsoft.com/office/drawing/2014/main" val="2515084952"/>
                    </a:ext>
                  </a:extLst>
                </a:gridCol>
                <a:gridCol w="755650">
                  <a:extLst>
                    <a:ext uri="{9D8B030D-6E8A-4147-A177-3AD203B41FA5}">
                      <a16:colId xmlns:a16="http://schemas.microsoft.com/office/drawing/2014/main" val="2011257881"/>
                    </a:ext>
                  </a:extLst>
                </a:gridCol>
                <a:gridCol w="755650">
                  <a:extLst>
                    <a:ext uri="{9D8B030D-6E8A-4147-A177-3AD203B41FA5}">
                      <a16:colId xmlns:a16="http://schemas.microsoft.com/office/drawing/2014/main" val="1662675446"/>
                    </a:ext>
                  </a:extLst>
                </a:gridCol>
                <a:gridCol w="926314">
                  <a:extLst>
                    <a:ext uri="{9D8B030D-6E8A-4147-A177-3AD203B41FA5}">
                      <a16:colId xmlns:a16="http://schemas.microsoft.com/office/drawing/2014/main" val="811080247"/>
                    </a:ext>
                  </a:extLst>
                </a:gridCol>
                <a:gridCol w="755650">
                  <a:extLst>
                    <a:ext uri="{9D8B030D-6E8A-4147-A177-3AD203B41FA5}">
                      <a16:colId xmlns:a16="http://schemas.microsoft.com/office/drawing/2014/main" val="122563207"/>
                    </a:ext>
                  </a:extLst>
                </a:gridCol>
                <a:gridCol w="924345">
                  <a:extLst>
                    <a:ext uri="{9D8B030D-6E8A-4147-A177-3AD203B41FA5}">
                      <a16:colId xmlns:a16="http://schemas.microsoft.com/office/drawing/2014/main" val="3888259132"/>
                    </a:ext>
                  </a:extLst>
                </a:gridCol>
              </a:tblGrid>
              <a:tr h="343530">
                <a:tc>
                  <a:txBody>
                    <a:bodyPr/>
                    <a:lstStyle/>
                    <a:p>
                      <a:pPr algn="l" fontAlgn="b"/>
                      <a:r>
                        <a:rPr lang="en-US" sz="1400" u="none" strike="noStrike" dirty="0">
                          <a:effectLst/>
                        </a:rPr>
                        <a:t>state</a:t>
                      </a:r>
                      <a:endParaRPr lang="en-US" sz="1400" b="1"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area_code</a:t>
                      </a:r>
                      <a:endParaRPr lang="en-US" sz="1400" b="1"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phone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intl_plan</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day_mins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day_charge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eve_calls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eve_charge</a:t>
                      </a:r>
                      <a:endParaRPr lang="en-US" sz="1400" b="1"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294524948"/>
                  </a:ext>
                </a:extLst>
              </a:tr>
              <a:tr h="186006">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332-9460</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176.2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29.95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12.33</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41921050"/>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421-9401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264.3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44.93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13.68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3993329813"/>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355-7705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23.38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351051526"/>
                  </a:ext>
                </a:extLst>
              </a:tr>
              <a:tr h="186006">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406-1349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78</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189.6</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32.23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22.73</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787083181"/>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339-6637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126.9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21.57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14.19</a:t>
                      </a:r>
                      <a:endParaRPr lang="en-US" sz="1100" b="0"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1291074556"/>
                  </a:ext>
                </a:extLst>
              </a:tr>
            </a:tbl>
          </a:graphicData>
        </a:graphic>
      </p:graphicFrame>
    </p:spTree>
    <p:extLst>
      <p:ext uri="{BB962C8B-B14F-4D97-AF65-F5344CB8AC3E}">
        <p14:creationId xmlns:p14="http://schemas.microsoft.com/office/powerpoint/2010/main" val="290887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C8E-854A-EF47-8C7F-3D36742AA9A0}"/>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0A369370-FE1B-394B-8BB3-77056D78443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2A5F7B4-F515-E84F-987A-6A162EF65C8B}"/>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BAA34F4-7CC0-964A-8A01-ABAF3236C2F0}"/>
              </a:ext>
            </a:extLst>
          </p:cNvPr>
          <p:cNvSpPr>
            <a:spLocks noGrp="1"/>
          </p:cNvSpPr>
          <p:nvPr>
            <p:ph type="body" sz="half" idx="2"/>
          </p:nvPr>
        </p:nvSpPr>
        <p:spPr/>
        <p:txBody>
          <a:bodyPr/>
          <a:lstStyle/>
          <a:p>
            <a:r>
              <a:rPr lang="en-US" dirty="0" err="1"/>
              <a:t>df.sort_values</a:t>
            </a:r>
            <a:r>
              <a:rPr lang="en-US" dirty="0"/>
              <a:t>() – ordering results </a:t>
            </a:r>
          </a:p>
        </p:txBody>
      </p:sp>
    </p:spTree>
    <p:extLst>
      <p:ext uri="{BB962C8B-B14F-4D97-AF65-F5344CB8AC3E}">
        <p14:creationId xmlns:p14="http://schemas.microsoft.com/office/powerpoint/2010/main" val="1138386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B0DF-A67E-0D41-BC01-C7A97F85FDB5}"/>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A2464076-0BC4-5C4C-8CB7-E0719C0FBD3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27C2C06-F7BF-B940-9997-DA0E04B97E0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3EEDB36-F21F-6B41-ACF6-162D28940D8C}"/>
              </a:ext>
            </a:extLst>
          </p:cNvPr>
          <p:cNvSpPr>
            <a:spLocks noGrp="1"/>
          </p:cNvSpPr>
          <p:nvPr>
            <p:ph type="body" sz="half" idx="2"/>
          </p:nvPr>
        </p:nvSpPr>
        <p:spPr/>
        <p:txBody>
          <a:bodyPr/>
          <a:lstStyle/>
          <a:p>
            <a:r>
              <a:rPr lang="en-US" dirty="0" err="1"/>
              <a:t>df.rename</a:t>
            </a:r>
            <a:r>
              <a:rPr lang="en-US" dirty="0"/>
              <a:t>(columns={})</a:t>
            </a:r>
          </a:p>
        </p:txBody>
      </p:sp>
    </p:spTree>
    <p:extLst>
      <p:ext uri="{BB962C8B-B14F-4D97-AF65-F5344CB8AC3E}">
        <p14:creationId xmlns:p14="http://schemas.microsoft.com/office/powerpoint/2010/main" val="167827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B2D203-C80C-0E4D-A025-B5C4C81EB0DA}"/>
              </a:ext>
            </a:extLst>
          </p:cNvPr>
          <p:cNvSpPr>
            <a:spLocks noGrp="1"/>
          </p:cNvSpPr>
          <p:nvPr>
            <p:ph type="title"/>
          </p:nvPr>
        </p:nvSpPr>
        <p:spPr/>
        <p:txBody>
          <a:bodyPr/>
          <a:lstStyle/>
          <a:p>
            <a:endParaRPr lang="en-US" dirty="0"/>
          </a:p>
        </p:txBody>
      </p:sp>
      <p:sp>
        <p:nvSpPr>
          <p:cNvPr id="8" name="Content Placeholder 7">
            <a:extLst>
              <a:ext uri="{FF2B5EF4-FFF2-40B4-BE49-F238E27FC236}">
                <a16:creationId xmlns:a16="http://schemas.microsoft.com/office/drawing/2014/main" id="{17B1E528-BC1B-0144-8005-76158BEFEFAD}"/>
              </a:ext>
            </a:extLst>
          </p:cNvPr>
          <p:cNvSpPr>
            <a:spLocks noGrp="1"/>
          </p:cNvSpPr>
          <p:nvPr>
            <p:ph idx="1"/>
          </p:nvPr>
        </p:nvSpPr>
        <p:spPr>
          <a:xfrm>
            <a:off x="498474" y="1981200"/>
            <a:ext cx="7556313" cy="4621481"/>
          </a:xfrm>
        </p:spPr>
        <p:txBody>
          <a:bodyPr>
            <a:normAutofit fontScale="62500" lnSpcReduction="20000"/>
          </a:bodyPr>
          <a:lstStyle/>
          <a:p>
            <a:r>
              <a:rPr lang="en-US" dirty="0"/>
              <a:t>Study Groups </a:t>
            </a:r>
          </a:p>
          <a:p>
            <a:pPr lvl="1"/>
            <a:r>
              <a:rPr lang="en-US" dirty="0"/>
              <a:t>Blue </a:t>
            </a:r>
          </a:p>
          <a:p>
            <a:pPr lvl="1"/>
            <a:r>
              <a:rPr lang="en-US" dirty="0"/>
              <a:t>Gold </a:t>
            </a:r>
          </a:p>
          <a:p>
            <a:r>
              <a:rPr lang="en-US" dirty="0"/>
              <a:t>Week 1 – Getting Started. </a:t>
            </a:r>
          </a:p>
          <a:p>
            <a:pPr lvl="0"/>
            <a:r>
              <a:rPr lang="en-US" dirty="0"/>
              <a:t>Dataset 1 – Marketing Response </a:t>
            </a:r>
          </a:p>
          <a:p>
            <a:pPr lvl="0"/>
            <a:r>
              <a:rPr lang="en-US" dirty="0"/>
              <a:t>Setup Python Environment </a:t>
            </a:r>
          </a:p>
          <a:p>
            <a:pPr lvl="1"/>
            <a:r>
              <a:rPr lang="en-US" dirty="0"/>
              <a:t>Anaconda &amp; Jupyter </a:t>
            </a:r>
          </a:p>
          <a:p>
            <a:pPr lvl="0"/>
            <a:r>
              <a:rPr lang="en-US" dirty="0"/>
              <a:t>Pandas Tutorial </a:t>
            </a:r>
          </a:p>
          <a:p>
            <a:pPr lvl="1"/>
            <a:r>
              <a:rPr lang="en-US" dirty="0"/>
              <a:t>Pandas Descriptive Statistics </a:t>
            </a:r>
          </a:p>
          <a:p>
            <a:pPr lvl="1"/>
            <a:r>
              <a:rPr lang="en-US" dirty="0"/>
              <a:t>Pandas Frequency Analysis </a:t>
            </a:r>
          </a:p>
          <a:p>
            <a:pPr lvl="1"/>
            <a:r>
              <a:rPr lang="en-US" dirty="0"/>
              <a:t>Pandas Charting </a:t>
            </a:r>
          </a:p>
          <a:p>
            <a:pPr lvl="0"/>
            <a:r>
              <a:rPr lang="en-US" dirty="0"/>
              <a:t>Exploration</a:t>
            </a:r>
          </a:p>
          <a:p>
            <a:pPr lvl="1"/>
            <a:r>
              <a:rPr lang="en-US" dirty="0"/>
              <a:t>Business Rules </a:t>
            </a:r>
          </a:p>
          <a:p>
            <a:pPr lvl="0"/>
            <a:r>
              <a:rPr lang="en-US" dirty="0"/>
              <a:t>Evaluation Metrics </a:t>
            </a:r>
          </a:p>
          <a:p>
            <a:pPr lvl="0"/>
            <a:r>
              <a:rPr lang="en-US" dirty="0"/>
              <a:t>Matplotlib Charts</a:t>
            </a:r>
          </a:p>
          <a:p>
            <a:endParaRPr lang="en-US" dirty="0"/>
          </a:p>
        </p:txBody>
      </p:sp>
    </p:spTree>
    <p:extLst>
      <p:ext uri="{BB962C8B-B14F-4D97-AF65-F5344CB8AC3E}">
        <p14:creationId xmlns:p14="http://schemas.microsoft.com/office/powerpoint/2010/main" val="330198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9533-E59F-D64D-A59D-5CCAD2586863}"/>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6B744DE7-1E8E-614D-83C7-F251735FB28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F104C4A-F01D-8142-9A51-EB4AFE55E0F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4AC881D4-9D8A-1343-B1D4-677CB0C7C60B}"/>
              </a:ext>
            </a:extLst>
          </p:cNvPr>
          <p:cNvSpPr>
            <a:spLocks noGrp="1"/>
          </p:cNvSpPr>
          <p:nvPr>
            <p:ph type="body" sz="half" idx="2"/>
          </p:nvPr>
        </p:nvSpPr>
        <p:spPr/>
        <p:txBody>
          <a:bodyPr/>
          <a:lstStyle/>
          <a:p>
            <a:r>
              <a:rPr lang="en-US" dirty="0" err="1"/>
              <a:t>df.column.value_counts</a:t>
            </a:r>
            <a:r>
              <a:rPr lang="en-US" dirty="0"/>
              <a:t>()</a:t>
            </a:r>
          </a:p>
        </p:txBody>
      </p:sp>
    </p:spTree>
    <p:extLst>
      <p:ext uri="{BB962C8B-B14F-4D97-AF65-F5344CB8AC3E}">
        <p14:creationId xmlns:p14="http://schemas.microsoft.com/office/powerpoint/2010/main" val="2293214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AC9C-7585-224B-9140-C923D8DD24D1}"/>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2CA07A3D-6733-B947-BAF7-BA1B6D1AB5E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5F93C02-1CCF-8848-AC04-6E524A5221F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5685642B-B931-0549-9CB7-50232BC26E61}"/>
              </a:ext>
            </a:extLst>
          </p:cNvPr>
          <p:cNvSpPr>
            <a:spLocks noGrp="1"/>
          </p:cNvSpPr>
          <p:nvPr>
            <p:ph type="body" sz="half" idx="2"/>
          </p:nvPr>
        </p:nvSpPr>
        <p:spPr/>
        <p:txBody>
          <a:bodyPr/>
          <a:lstStyle/>
          <a:p>
            <a:r>
              <a:rPr lang="en-US" dirty="0" err="1"/>
              <a:t>pd.concatenate</a:t>
            </a:r>
            <a:r>
              <a:rPr lang="en-US" dirty="0"/>
              <a:t>()</a:t>
            </a:r>
          </a:p>
        </p:txBody>
      </p:sp>
    </p:spTree>
    <p:extLst>
      <p:ext uri="{BB962C8B-B14F-4D97-AF65-F5344CB8AC3E}">
        <p14:creationId xmlns:p14="http://schemas.microsoft.com/office/powerpoint/2010/main" val="421980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90941-9A36-7F47-9FB0-63871809C9B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D2661B24-836A-334A-8652-256822CE24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99462EE-9FAB-3C47-B011-E8531ED6BC6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26938A77-8299-B44F-B6B3-5D4D0699360F}"/>
              </a:ext>
            </a:extLst>
          </p:cNvPr>
          <p:cNvSpPr>
            <a:spLocks noGrp="1"/>
          </p:cNvSpPr>
          <p:nvPr>
            <p:ph type="body" sz="half" idx="2"/>
          </p:nvPr>
        </p:nvSpPr>
        <p:spPr/>
        <p:txBody>
          <a:bodyPr/>
          <a:lstStyle/>
          <a:p>
            <a:r>
              <a:rPr lang="en-US" dirty="0"/>
              <a:t>Aggregations </a:t>
            </a:r>
          </a:p>
        </p:txBody>
      </p:sp>
    </p:spTree>
    <p:extLst>
      <p:ext uri="{BB962C8B-B14F-4D97-AF65-F5344CB8AC3E}">
        <p14:creationId xmlns:p14="http://schemas.microsoft.com/office/powerpoint/2010/main" val="344331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E6E0-1A5C-CF47-8EA1-4568292150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7E2719-1DA4-974D-A87B-CA66BA822EC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43C5F0D-49D9-C14E-9BFB-2AF0E196843B}"/>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F1543CA-804F-2743-9667-1F7E17D2562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04199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06D6-5210-0844-8C52-9DBED3156C02}"/>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2352A3B5-DCD8-4744-A455-1CD8895C03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2759D9D-598F-AF47-AE61-DE016E01414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F1EC3727-C678-D042-9DFC-376BF3F0119C}"/>
              </a:ext>
            </a:extLst>
          </p:cNvPr>
          <p:cNvSpPr>
            <a:spLocks noGrp="1"/>
          </p:cNvSpPr>
          <p:nvPr>
            <p:ph type="body" sz="half" idx="2"/>
          </p:nvPr>
        </p:nvSpPr>
        <p:spPr/>
        <p:txBody>
          <a:bodyPr/>
          <a:lstStyle/>
          <a:p>
            <a:r>
              <a:rPr lang="en-US" dirty="0"/>
              <a:t>Method Chaining </a:t>
            </a:r>
          </a:p>
        </p:txBody>
      </p:sp>
    </p:spTree>
    <p:extLst>
      <p:ext uri="{BB962C8B-B14F-4D97-AF65-F5344CB8AC3E}">
        <p14:creationId xmlns:p14="http://schemas.microsoft.com/office/powerpoint/2010/main" val="225873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4F-164A-2C4D-8961-D7B63E65F4EB}"/>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5BA6D883-98C0-BD45-9297-8E93B1030D5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39194C-8C71-D348-819C-E02A7A4B88D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F9C977A3-36EF-CC4C-89B1-D355FC08A65D}"/>
              </a:ext>
            </a:extLst>
          </p:cNvPr>
          <p:cNvSpPr>
            <a:spLocks noGrp="1"/>
          </p:cNvSpPr>
          <p:nvPr>
            <p:ph type="body" sz="half" idx="2"/>
          </p:nvPr>
        </p:nvSpPr>
        <p:spPr/>
        <p:txBody>
          <a:bodyPr/>
          <a:lstStyle/>
          <a:p>
            <a:r>
              <a:rPr lang="en-US" dirty="0"/>
              <a:t>Framework / Design Pattern </a:t>
            </a:r>
          </a:p>
        </p:txBody>
      </p:sp>
    </p:spTree>
    <p:extLst>
      <p:ext uri="{BB962C8B-B14F-4D97-AF65-F5344CB8AC3E}">
        <p14:creationId xmlns:p14="http://schemas.microsoft.com/office/powerpoint/2010/main" val="26065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9B6C-0DB4-D243-885C-517BD97A0635}"/>
              </a:ext>
            </a:extLst>
          </p:cNvPr>
          <p:cNvSpPr>
            <a:spLocks noGrp="1"/>
          </p:cNvSpPr>
          <p:nvPr>
            <p:ph type="title"/>
          </p:nvPr>
        </p:nvSpPr>
        <p:spPr/>
        <p:txBody>
          <a:bodyPr/>
          <a:lstStyle/>
          <a:p>
            <a:r>
              <a:rPr lang="en-US" dirty="0"/>
              <a:t>First project</a:t>
            </a:r>
          </a:p>
        </p:txBody>
      </p:sp>
      <p:sp>
        <p:nvSpPr>
          <p:cNvPr id="3" name="Content Placeholder 2">
            <a:extLst>
              <a:ext uri="{FF2B5EF4-FFF2-40B4-BE49-F238E27FC236}">
                <a16:creationId xmlns:a16="http://schemas.microsoft.com/office/drawing/2014/main" id="{A5D004BB-EE34-0241-B800-0AD80AF67F56}"/>
              </a:ext>
            </a:extLst>
          </p:cNvPr>
          <p:cNvSpPr>
            <a:spLocks noGrp="1"/>
          </p:cNvSpPr>
          <p:nvPr>
            <p:ph sz="half" idx="1"/>
          </p:nvPr>
        </p:nvSpPr>
        <p:spPr>
          <a:xfrm>
            <a:off x="498474" y="1773486"/>
            <a:ext cx="3657600" cy="4402962"/>
          </a:xfrm>
        </p:spPr>
        <p:txBody>
          <a:bodyPr>
            <a:normAutofit fontScale="70000" lnSpcReduction="20000"/>
          </a:bodyPr>
          <a:lstStyle/>
          <a:p>
            <a:r>
              <a:rPr lang="en-US" dirty="0"/>
              <a:t>Stage</a:t>
            </a:r>
          </a:p>
          <a:p>
            <a:pPr lvl="1"/>
            <a:r>
              <a:rPr lang="en-US" dirty="0"/>
              <a:t>Import CSV into a pandas </a:t>
            </a:r>
            <a:r>
              <a:rPr lang="en-US" dirty="0" err="1"/>
              <a:t>Dataframe</a:t>
            </a:r>
            <a:r>
              <a:rPr lang="en-US" dirty="0"/>
              <a:t> </a:t>
            </a:r>
          </a:p>
          <a:p>
            <a:pPr lvl="1"/>
            <a:r>
              <a:rPr lang="en-US" dirty="0"/>
              <a:t>Clean up the column names! </a:t>
            </a:r>
          </a:p>
          <a:p>
            <a:r>
              <a:rPr lang="en-US" dirty="0"/>
              <a:t>Structure </a:t>
            </a:r>
          </a:p>
          <a:p>
            <a:pPr lvl="1"/>
            <a:r>
              <a:rPr lang="en-US" dirty="0"/>
              <a:t>Sort by </a:t>
            </a:r>
          </a:p>
          <a:p>
            <a:pPr lvl="1"/>
            <a:r>
              <a:rPr lang="en-US" dirty="0"/>
              <a:t>Reset index </a:t>
            </a:r>
          </a:p>
          <a:p>
            <a:r>
              <a:rPr lang="en-US" dirty="0"/>
              <a:t>Profile </a:t>
            </a:r>
          </a:p>
          <a:p>
            <a:pPr lvl="1"/>
            <a:r>
              <a:rPr lang="en-US" dirty="0"/>
              <a:t>Build a Table of Descriptive Statistics </a:t>
            </a:r>
          </a:p>
          <a:p>
            <a:pPr lvl="2"/>
            <a:r>
              <a:rPr lang="en-US" dirty="0"/>
              <a:t>Numeric Variables </a:t>
            </a:r>
          </a:p>
          <a:p>
            <a:pPr lvl="2"/>
            <a:r>
              <a:rPr lang="en-US" dirty="0"/>
              <a:t>Categorical Variables </a:t>
            </a:r>
          </a:p>
          <a:p>
            <a:pPr lvl="2"/>
            <a:r>
              <a:rPr lang="en-US" dirty="0"/>
              <a:t>Date Variables </a:t>
            </a:r>
          </a:p>
          <a:p>
            <a:r>
              <a:rPr lang="en-US" dirty="0"/>
              <a:t>Transform </a:t>
            </a:r>
          </a:p>
          <a:p>
            <a:pPr lvl="1"/>
            <a:r>
              <a:rPr lang="en-US" dirty="0"/>
              <a:t>Deal with missing values </a:t>
            </a:r>
          </a:p>
          <a:p>
            <a:pPr lvl="1"/>
            <a:r>
              <a:rPr lang="en-US" dirty="0"/>
              <a:t>Change churn from False. And True. To 0 and 1 </a:t>
            </a:r>
          </a:p>
          <a:p>
            <a:pPr lvl="1"/>
            <a:r>
              <a:rPr lang="en-US" dirty="0"/>
              <a:t>Save transformed data </a:t>
            </a:r>
          </a:p>
          <a:p>
            <a:pPr lvl="3"/>
            <a:endParaRPr lang="en-US" dirty="0"/>
          </a:p>
        </p:txBody>
      </p:sp>
      <p:sp>
        <p:nvSpPr>
          <p:cNvPr id="6" name="Content Placeholder 5">
            <a:extLst>
              <a:ext uri="{FF2B5EF4-FFF2-40B4-BE49-F238E27FC236}">
                <a16:creationId xmlns:a16="http://schemas.microsoft.com/office/drawing/2014/main" id="{1279FFBA-1FBE-9E46-88C1-6BDD52D9AE67}"/>
              </a:ext>
            </a:extLst>
          </p:cNvPr>
          <p:cNvSpPr>
            <a:spLocks noGrp="1"/>
          </p:cNvSpPr>
          <p:nvPr>
            <p:ph sz="half" idx="2"/>
          </p:nvPr>
        </p:nvSpPr>
        <p:spPr>
          <a:xfrm>
            <a:off x="4397187" y="1773486"/>
            <a:ext cx="3657600" cy="4140200"/>
          </a:xfrm>
        </p:spPr>
        <p:txBody>
          <a:bodyPr>
            <a:normAutofit fontScale="85000" lnSpcReduction="20000"/>
          </a:bodyPr>
          <a:lstStyle/>
          <a:p>
            <a:r>
              <a:rPr lang="en-US" dirty="0"/>
              <a:t>Re-Profile </a:t>
            </a:r>
          </a:p>
          <a:p>
            <a:pPr lvl="1"/>
            <a:r>
              <a:rPr lang="en-US" dirty="0"/>
              <a:t>Show that you’ve taken care of the problems. </a:t>
            </a:r>
          </a:p>
          <a:p>
            <a:r>
              <a:rPr lang="en-US" dirty="0"/>
              <a:t>Explore </a:t>
            </a:r>
          </a:p>
          <a:p>
            <a:pPr lvl="1"/>
            <a:r>
              <a:rPr lang="en-US" dirty="0"/>
              <a:t>Crosstab and bar chart of column plus churn </a:t>
            </a:r>
          </a:p>
          <a:p>
            <a:pPr lvl="2"/>
            <a:r>
              <a:rPr lang="en-US" dirty="0"/>
              <a:t>What’s column has the most likely impact on churn? And why? </a:t>
            </a:r>
          </a:p>
          <a:p>
            <a:pPr lvl="1"/>
            <a:r>
              <a:rPr lang="en-US" dirty="0"/>
              <a:t>Numeric</a:t>
            </a:r>
          </a:p>
          <a:p>
            <a:pPr lvl="2"/>
            <a:r>
              <a:rPr lang="en-US" dirty="0"/>
              <a:t>Histogram</a:t>
            </a:r>
          </a:p>
          <a:p>
            <a:r>
              <a:rPr lang="en-US" dirty="0"/>
              <a:t>Model w. Rule </a:t>
            </a:r>
          </a:p>
          <a:p>
            <a:pPr lvl="1"/>
            <a:r>
              <a:rPr lang="en-US" dirty="0"/>
              <a:t>Simple set of rules </a:t>
            </a:r>
          </a:p>
          <a:p>
            <a:r>
              <a:rPr lang="en-US" dirty="0"/>
              <a:t>Evaluate Performance </a:t>
            </a:r>
          </a:p>
          <a:p>
            <a:pPr lvl="1"/>
            <a:r>
              <a:rPr lang="en-US" dirty="0"/>
              <a:t>Confusion Matrix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F62BA768-886C-8649-8E13-2DE8D449986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26</a:t>
            </a:fld>
            <a:endParaRPr lang="en-US" dirty="0">
              <a:solidFill>
                <a:srgbClr val="FFFFFF"/>
              </a:solidFill>
              <a:latin typeface="Franklin Gothic Book"/>
            </a:endParaRPr>
          </a:p>
        </p:txBody>
      </p:sp>
    </p:spTree>
    <p:extLst>
      <p:ext uri="{BB962C8B-B14F-4D97-AF65-F5344CB8AC3E}">
        <p14:creationId xmlns:p14="http://schemas.microsoft.com/office/powerpoint/2010/main" val="257633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DBA0-A076-D246-84D6-F59D9186C7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E9C9BA-4215-6846-89E7-4C985BF1515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780DC46-C0E2-934B-8975-52588368BF0A}"/>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399E4E2-E140-5F4E-A15C-DB7C6574BB7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27</a:t>
            </a:fld>
            <a:endParaRPr lang="en-US" dirty="0">
              <a:solidFill>
                <a:srgbClr val="FFFFFF"/>
              </a:solidFill>
              <a:latin typeface="Franklin Gothic Book"/>
            </a:endParaRPr>
          </a:p>
        </p:txBody>
      </p:sp>
    </p:spTree>
    <p:extLst>
      <p:ext uri="{BB962C8B-B14F-4D97-AF65-F5344CB8AC3E}">
        <p14:creationId xmlns:p14="http://schemas.microsoft.com/office/powerpoint/2010/main" val="563154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 Primer / Review</a:t>
            </a:r>
          </a:p>
        </p:txBody>
      </p:sp>
      <p:sp>
        <p:nvSpPr>
          <p:cNvPr id="3" name="Content Placeholder 2"/>
          <p:cNvSpPr>
            <a:spLocks noGrp="1"/>
          </p:cNvSpPr>
          <p:nvPr>
            <p:ph idx="1"/>
          </p:nvPr>
        </p:nvSpPr>
        <p:spPr/>
        <p:txBody>
          <a:bodyPr>
            <a:normAutofit/>
          </a:bodyPr>
          <a:lstStyle/>
          <a:p>
            <a:r>
              <a:rPr lang="en-US" dirty="0"/>
              <a:t>Does caffeine impact SAT test scores? </a:t>
            </a:r>
          </a:p>
          <a:p>
            <a:r>
              <a:rPr lang="en-US" dirty="0"/>
              <a:t>You want to know if rate of three point shots has changed from 2000s to the 2010s. </a:t>
            </a:r>
          </a:p>
          <a:p>
            <a:r>
              <a:rPr lang="en-US" dirty="0"/>
              <a:t>You want to know if there was insider trading on a particular stock. Ex. Martha Stewart and </a:t>
            </a:r>
            <a:r>
              <a:rPr lang="en-US" dirty="0" err="1"/>
              <a:t>Imclone</a:t>
            </a:r>
            <a:r>
              <a:rPr lang="en-US" dirty="0"/>
              <a:t>.</a:t>
            </a:r>
          </a:p>
          <a:p>
            <a:r>
              <a:rPr lang="en-US" dirty="0"/>
              <a:t>You want to know if training or a treatment has improved outcomes </a:t>
            </a:r>
          </a:p>
          <a:p>
            <a:r>
              <a:rPr lang="en-US" dirty="0"/>
              <a:t>These are all questions that you can use a  </a:t>
            </a:r>
            <a:r>
              <a:rPr lang="en-US" b="1" dirty="0"/>
              <a:t>t-test </a:t>
            </a:r>
            <a:r>
              <a:rPr lang="en-US" dirty="0"/>
              <a:t>to answer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28</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solidFill>
                  <a:schemeClr val="accent3">
                    <a:lumMod val="60000"/>
                    <a:lumOff val="40000"/>
                  </a:schemeClr>
                </a:solidFill>
              </a:rPr>
              <a:t>The problem</a:t>
            </a:r>
          </a:p>
        </p:txBody>
      </p:sp>
    </p:spTree>
    <p:extLst>
      <p:ext uri="{BB962C8B-B14F-4D97-AF65-F5344CB8AC3E}">
        <p14:creationId xmlns:p14="http://schemas.microsoft.com/office/powerpoint/2010/main" val="276381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1AE4-431B-CD42-83AA-635D8137E292}"/>
              </a:ext>
            </a:extLst>
          </p:cNvPr>
          <p:cNvSpPr>
            <a:spLocks noGrp="1"/>
          </p:cNvSpPr>
          <p:nvPr>
            <p:ph type="title"/>
          </p:nvPr>
        </p:nvSpPr>
        <p:spPr/>
        <p:txBody>
          <a:bodyPr/>
          <a:lstStyle/>
          <a:p>
            <a:r>
              <a:rPr lang="en-US" dirty="0"/>
              <a:t>T-Test Primer / Review </a:t>
            </a:r>
          </a:p>
        </p:txBody>
      </p:sp>
      <p:sp>
        <p:nvSpPr>
          <p:cNvPr id="3" name="Content Placeholder 2">
            <a:extLst>
              <a:ext uri="{FF2B5EF4-FFF2-40B4-BE49-F238E27FC236}">
                <a16:creationId xmlns:a16="http://schemas.microsoft.com/office/drawing/2014/main" id="{2476C8BC-0A15-6845-95C1-644B65DF7B6D}"/>
              </a:ext>
            </a:extLst>
          </p:cNvPr>
          <p:cNvSpPr>
            <a:spLocks noGrp="1"/>
          </p:cNvSpPr>
          <p:nvPr>
            <p:ph idx="1"/>
          </p:nvPr>
        </p:nvSpPr>
        <p:spPr/>
        <p:txBody>
          <a:bodyPr>
            <a:normAutofit fontScale="85000" lnSpcReduction="20000"/>
          </a:bodyPr>
          <a:lstStyle/>
          <a:p>
            <a:r>
              <a:rPr lang="en-US" dirty="0"/>
              <a:t>Hypothesis tests</a:t>
            </a:r>
          </a:p>
          <a:p>
            <a:pPr lvl="1"/>
            <a:r>
              <a:rPr lang="en-US" dirty="0"/>
              <a:t>H0 – no difference, any difference is simply by chance </a:t>
            </a:r>
          </a:p>
          <a:p>
            <a:pPr lvl="1"/>
            <a:r>
              <a:rPr lang="en-US" dirty="0"/>
              <a:t>H1 – difference, likely to be investigated </a:t>
            </a:r>
          </a:p>
          <a:p>
            <a:r>
              <a:rPr lang="en-US" dirty="0"/>
              <a:t>T-Test computes a p-value (no surprise)</a:t>
            </a:r>
          </a:p>
          <a:p>
            <a:pPr lvl="1"/>
            <a:r>
              <a:rPr lang="en-US" dirty="0"/>
              <a:t>If p-value is &lt; 0.05 then the means are likely different </a:t>
            </a:r>
          </a:p>
          <a:p>
            <a:pPr lvl="1"/>
            <a:r>
              <a:rPr lang="en-US" dirty="0"/>
              <a:t>If p-value is &gt;0.05 then the means are likely not different </a:t>
            </a:r>
          </a:p>
          <a:p>
            <a:pPr lvl="1"/>
            <a:endParaRPr lang="en-US" dirty="0"/>
          </a:p>
          <a:p>
            <a:r>
              <a:rPr lang="en-US" dirty="0"/>
              <a:t>Paired / Un-Paired </a:t>
            </a:r>
          </a:p>
          <a:p>
            <a:pPr lvl="1"/>
            <a:r>
              <a:rPr lang="en-US" dirty="0"/>
              <a:t>Paired – randomly select a group of people and </a:t>
            </a:r>
            <a:r>
              <a:rPr lang="en-US" u="sng" dirty="0"/>
              <a:t>give them </a:t>
            </a:r>
            <a:r>
              <a:rPr lang="en-US" dirty="0"/>
              <a:t>the SAT twice</a:t>
            </a:r>
            <a:r>
              <a:rPr lang="en-US" u="sng" dirty="0"/>
              <a:t>, once with caffeine </a:t>
            </a:r>
            <a:r>
              <a:rPr lang="en-US" dirty="0"/>
              <a:t>and </a:t>
            </a:r>
            <a:r>
              <a:rPr lang="en-US" u="sng" dirty="0"/>
              <a:t>once without caffeine </a:t>
            </a:r>
          </a:p>
          <a:p>
            <a:pPr lvl="2"/>
            <a:r>
              <a:rPr lang="en-US" dirty="0"/>
              <a:t>Same group, different treatments </a:t>
            </a:r>
          </a:p>
          <a:p>
            <a:pPr lvl="1"/>
            <a:r>
              <a:rPr lang="en-US" dirty="0"/>
              <a:t>Un-Paired – randomly select two groups of </a:t>
            </a:r>
            <a:r>
              <a:rPr lang="en-US" u="sng" dirty="0"/>
              <a:t>people </a:t>
            </a:r>
            <a:r>
              <a:rPr lang="en-US" b="1" u="sng" dirty="0"/>
              <a:t>give one </a:t>
            </a:r>
            <a:r>
              <a:rPr lang="en-US" dirty="0"/>
              <a:t>coffee and the SAT and the </a:t>
            </a:r>
            <a:r>
              <a:rPr lang="en-US" u="sng" dirty="0"/>
              <a:t>other without </a:t>
            </a:r>
            <a:r>
              <a:rPr lang="en-US" dirty="0"/>
              <a:t>coffee and the SAT </a:t>
            </a:r>
          </a:p>
          <a:p>
            <a:pPr lvl="2"/>
            <a:r>
              <a:rPr lang="en-US" dirty="0"/>
              <a:t>Different groups, different treatments </a:t>
            </a:r>
          </a:p>
        </p:txBody>
      </p:sp>
      <p:sp>
        <p:nvSpPr>
          <p:cNvPr id="4" name="Slide Number Placeholder 3">
            <a:extLst>
              <a:ext uri="{FF2B5EF4-FFF2-40B4-BE49-F238E27FC236}">
                <a16:creationId xmlns:a16="http://schemas.microsoft.com/office/drawing/2014/main" id="{ECCCEBF0-26A2-B341-9F3B-5C1E5636111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A76B5FF-E656-CB4E-B5F4-5A4A978CCAEA}"/>
              </a:ext>
            </a:extLst>
          </p:cNvPr>
          <p:cNvSpPr>
            <a:spLocks noGrp="1"/>
          </p:cNvSpPr>
          <p:nvPr>
            <p:ph type="body" sz="half" idx="2"/>
          </p:nvPr>
        </p:nvSpPr>
        <p:spPr/>
        <p:txBody>
          <a:bodyPr/>
          <a:lstStyle/>
          <a:p>
            <a:r>
              <a:rPr lang="en-US" dirty="0"/>
              <a:t>Paired or Un-Paired </a:t>
            </a:r>
          </a:p>
        </p:txBody>
      </p:sp>
    </p:spTree>
    <p:extLst>
      <p:ext uri="{BB962C8B-B14F-4D97-AF65-F5344CB8AC3E}">
        <p14:creationId xmlns:p14="http://schemas.microsoft.com/office/powerpoint/2010/main" val="132657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4AD7C-198C-BC41-9B3A-2B8C3B150FF7}"/>
              </a:ext>
            </a:extLst>
          </p:cNvPr>
          <p:cNvSpPr>
            <a:spLocks noGrp="1"/>
          </p:cNvSpPr>
          <p:nvPr>
            <p:ph type="title"/>
          </p:nvPr>
        </p:nvSpPr>
        <p:spPr/>
        <p:txBody>
          <a:bodyPr/>
          <a:lstStyle/>
          <a:p>
            <a:r>
              <a:rPr lang="en-US" dirty="0"/>
              <a:t>Setting up Python</a:t>
            </a:r>
          </a:p>
        </p:txBody>
      </p:sp>
      <p:sp>
        <p:nvSpPr>
          <p:cNvPr id="3" name="Content Placeholder 2">
            <a:extLst>
              <a:ext uri="{FF2B5EF4-FFF2-40B4-BE49-F238E27FC236}">
                <a16:creationId xmlns:a16="http://schemas.microsoft.com/office/drawing/2014/main" id="{1D108F2D-584E-EA4B-BA36-CCFD95CFACAB}"/>
              </a:ext>
            </a:extLst>
          </p:cNvPr>
          <p:cNvSpPr>
            <a:spLocks noGrp="1"/>
          </p:cNvSpPr>
          <p:nvPr>
            <p:ph idx="1"/>
          </p:nvPr>
        </p:nvSpPr>
        <p:spPr>
          <a:xfrm>
            <a:off x="498474" y="1981201"/>
            <a:ext cx="7556313" cy="583870"/>
          </a:xfrm>
        </p:spPr>
        <p:txBody>
          <a:bodyPr/>
          <a:lstStyle/>
          <a:p>
            <a:r>
              <a:rPr lang="en-US" dirty="0">
                <a:hlinkClick r:id="rId2"/>
              </a:rPr>
              <a:t>https://www.anaconda.com/distribution/</a:t>
            </a:r>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4A48C7D-FA64-E04D-80BE-E7897A3DA95E}"/>
              </a:ext>
            </a:extLst>
          </p:cNvPr>
          <p:cNvSpPr>
            <a:spLocks noGrp="1"/>
          </p:cNvSpPr>
          <p:nvPr>
            <p:ph type="sldNum" sz="quarter" idx="12"/>
          </p:nvPr>
        </p:nvSpPr>
        <p:spPr/>
        <p:txBody>
          <a:bodyPr/>
          <a:lstStyle/>
          <a:p>
            <a:fld id="{02456A73-CB17-B748-BD2A-A20F5DD59EC7}" type="slidenum">
              <a:rPr lang="en-US" smtClean="0"/>
              <a:pPr/>
              <a:t>3</a:t>
            </a:fld>
            <a:endParaRPr lang="en-US" dirty="0"/>
          </a:p>
        </p:txBody>
      </p:sp>
      <p:pic>
        <p:nvPicPr>
          <p:cNvPr id="6" name="Picture 5">
            <a:extLst>
              <a:ext uri="{FF2B5EF4-FFF2-40B4-BE49-F238E27FC236}">
                <a16:creationId xmlns:a16="http://schemas.microsoft.com/office/drawing/2014/main" id="{206F2CF1-368D-8449-87E9-56031101FE50}"/>
              </a:ext>
            </a:extLst>
          </p:cNvPr>
          <p:cNvPicPr>
            <a:picLocks noChangeAspect="1"/>
          </p:cNvPicPr>
          <p:nvPr/>
        </p:nvPicPr>
        <p:blipFill>
          <a:blip r:embed="rId3"/>
          <a:stretch>
            <a:fillRect/>
          </a:stretch>
        </p:blipFill>
        <p:spPr>
          <a:xfrm>
            <a:off x="647947" y="2565071"/>
            <a:ext cx="5829300" cy="3162300"/>
          </a:xfrm>
          <a:prstGeom prst="rect">
            <a:avLst/>
          </a:prstGeom>
        </p:spPr>
      </p:pic>
      <p:pic>
        <p:nvPicPr>
          <p:cNvPr id="8" name="Picture 7">
            <a:extLst>
              <a:ext uri="{FF2B5EF4-FFF2-40B4-BE49-F238E27FC236}">
                <a16:creationId xmlns:a16="http://schemas.microsoft.com/office/drawing/2014/main" id="{1B9E3EDE-EBC1-1B4B-B2B4-030F4AF4256A}"/>
              </a:ext>
            </a:extLst>
          </p:cNvPr>
          <p:cNvPicPr>
            <a:picLocks noChangeAspect="1"/>
          </p:cNvPicPr>
          <p:nvPr/>
        </p:nvPicPr>
        <p:blipFill>
          <a:blip r:embed="rId4"/>
          <a:stretch>
            <a:fillRect/>
          </a:stretch>
        </p:blipFill>
        <p:spPr>
          <a:xfrm>
            <a:off x="4638378" y="484094"/>
            <a:ext cx="2209800" cy="622300"/>
          </a:xfrm>
          <a:prstGeom prst="rect">
            <a:avLst/>
          </a:prstGeom>
        </p:spPr>
      </p:pic>
      <p:sp>
        <p:nvSpPr>
          <p:cNvPr id="9" name="Content Placeholder 2">
            <a:extLst>
              <a:ext uri="{FF2B5EF4-FFF2-40B4-BE49-F238E27FC236}">
                <a16:creationId xmlns:a16="http://schemas.microsoft.com/office/drawing/2014/main" id="{7F655C47-8375-1E4E-8787-2152CD4109C1}"/>
              </a:ext>
            </a:extLst>
          </p:cNvPr>
          <p:cNvSpPr txBox="1">
            <a:spLocks/>
          </p:cNvSpPr>
          <p:nvPr/>
        </p:nvSpPr>
        <p:spPr>
          <a:xfrm>
            <a:off x="522513" y="5842917"/>
            <a:ext cx="7556313" cy="583870"/>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dirty="0"/>
              <a:t>Download and Install it. Use python 3.7! </a:t>
            </a:r>
          </a:p>
          <a:p>
            <a:endParaRPr lang="en-US" dirty="0"/>
          </a:p>
          <a:p>
            <a:pPr marL="0" indent="0">
              <a:buFont typeface="Wingdings" pitchFamily="2" charset="2"/>
              <a:buNone/>
            </a:pPr>
            <a:endParaRPr lang="en-US" dirty="0"/>
          </a:p>
          <a:p>
            <a:endParaRPr lang="en-US" dirty="0"/>
          </a:p>
        </p:txBody>
      </p:sp>
    </p:spTree>
    <p:extLst>
      <p:ext uri="{BB962C8B-B14F-4D97-AF65-F5344CB8AC3E}">
        <p14:creationId xmlns:p14="http://schemas.microsoft.com/office/powerpoint/2010/main" val="218167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43361"/>
            <a:ext cx="9144000" cy="42630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Recipe for T-TEST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30</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Unpaired / paired – T-Tests</a:t>
            </a:r>
          </a:p>
        </p:txBody>
      </p:sp>
      <p:sp>
        <p:nvSpPr>
          <p:cNvPr id="6" name="Rectangle 5"/>
          <p:cNvSpPr/>
          <p:nvPr/>
        </p:nvSpPr>
        <p:spPr>
          <a:xfrm>
            <a:off x="300577" y="2119416"/>
            <a:ext cx="3951383" cy="646331"/>
          </a:xfrm>
          <a:prstGeom prst="rect">
            <a:avLst/>
          </a:prstGeom>
        </p:spPr>
        <p:txBody>
          <a:bodyPr wrap="square">
            <a:spAutoFit/>
          </a:bodyPr>
          <a:lstStyle/>
          <a:p>
            <a:r>
              <a:rPr lang="en-US" b="1" dirty="0" err="1">
                <a:solidFill>
                  <a:schemeClr val="bg1"/>
                </a:solidFill>
                <a:latin typeface="Courier New" panose="02070309020205020404" pitchFamily="49" charset="0"/>
                <a:cs typeface="Courier New" panose="02070309020205020404" pitchFamily="49" charset="0"/>
              </a:rPr>
              <a:t>t.test</a:t>
            </a:r>
            <a:r>
              <a:rPr lang="en-US" b="1" dirty="0">
                <a:solidFill>
                  <a:schemeClr val="bg1"/>
                </a:solidFill>
                <a:latin typeface="Courier New" panose="02070309020205020404" pitchFamily="49" charset="0"/>
                <a:cs typeface="Courier New" panose="02070309020205020404" pitchFamily="49" charset="0"/>
              </a:rPr>
              <a:t>(</a:t>
            </a:r>
            <a:r>
              <a:rPr lang="en-US" b="1" dirty="0" err="1">
                <a:solidFill>
                  <a:schemeClr val="bg1"/>
                </a:solidFill>
                <a:latin typeface="Courier New" panose="02070309020205020404" pitchFamily="49" charset="0"/>
                <a:cs typeface="Courier New" panose="02070309020205020404" pitchFamily="49" charset="0"/>
              </a:rPr>
              <a:t>x,y</a:t>
            </a:r>
            <a:r>
              <a:rPr lang="en-US" b="1" dirty="0">
                <a:solidFill>
                  <a:schemeClr val="bg1"/>
                </a:solidFill>
                <a:latin typeface="Courier New" panose="02070309020205020404" pitchFamily="49" charset="0"/>
                <a:cs typeface="Courier New" panose="02070309020205020404" pitchFamily="49" charset="0"/>
              </a:rPr>
              <a:t>, paired = FALSE) </a:t>
            </a:r>
            <a:r>
              <a:rPr lang="en-US" dirty="0">
                <a:solidFill>
                  <a:schemeClr val="bg1"/>
                </a:solidFill>
                <a:latin typeface="Courier New" panose="02070309020205020404" pitchFamily="49" charset="0"/>
                <a:cs typeface="Courier New" panose="02070309020205020404" pitchFamily="49" charset="0"/>
              </a:rPr>
              <a:t>		</a:t>
            </a:r>
          </a:p>
        </p:txBody>
      </p:sp>
      <p:sp>
        <p:nvSpPr>
          <p:cNvPr id="8" name="Right Brace 7"/>
          <p:cNvSpPr/>
          <p:nvPr/>
        </p:nvSpPr>
        <p:spPr>
          <a:xfrm>
            <a:off x="4002024" y="1843209"/>
            <a:ext cx="499872" cy="836706"/>
          </a:xfrm>
          <a:prstGeom prst="rightBrace">
            <a:avLst/>
          </a:prstGeom>
          <a:ln w="31750">
            <a:solidFill>
              <a:schemeClr val="tx2">
                <a:lumMod val="20000"/>
                <a:lumOff val="8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4570365" y="2108939"/>
            <a:ext cx="4573635" cy="646331"/>
          </a:xfrm>
          <a:prstGeom prst="rect">
            <a:avLst/>
          </a:prstGeom>
          <a:noFill/>
        </p:spPr>
        <p:txBody>
          <a:bodyPr wrap="square" rtlCol="0">
            <a:spAutoFit/>
          </a:bodyPr>
          <a:lstStyle/>
          <a:p>
            <a:r>
              <a:rPr lang="en-US" dirty="0">
                <a:solidFill>
                  <a:schemeClr val="bg1"/>
                </a:solidFill>
              </a:rPr>
              <a:t>Yeah that’s it. By default unpaired and unrelated</a:t>
            </a:r>
          </a:p>
        </p:txBody>
      </p:sp>
      <p:sp>
        <p:nvSpPr>
          <p:cNvPr id="12" name="Rectangle 11">
            <a:extLst>
              <a:ext uri="{FF2B5EF4-FFF2-40B4-BE49-F238E27FC236}">
                <a16:creationId xmlns:a16="http://schemas.microsoft.com/office/drawing/2014/main" id="{751351FA-3ED9-274E-A35F-E7046D08CCC5}"/>
              </a:ext>
            </a:extLst>
          </p:cNvPr>
          <p:cNvSpPr/>
          <p:nvPr/>
        </p:nvSpPr>
        <p:spPr>
          <a:xfrm>
            <a:off x="341376" y="2956122"/>
            <a:ext cx="3910584" cy="646331"/>
          </a:xfrm>
          <a:prstGeom prst="rect">
            <a:avLst/>
          </a:prstGeom>
        </p:spPr>
        <p:txBody>
          <a:bodyPr wrap="square">
            <a:spAutoFit/>
          </a:bodyPr>
          <a:lstStyle/>
          <a:p>
            <a:r>
              <a:rPr lang="en-US" b="1" dirty="0" err="1">
                <a:solidFill>
                  <a:schemeClr val="bg1"/>
                </a:solidFill>
                <a:latin typeface="Courier New" panose="02070309020205020404" pitchFamily="49" charset="0"/>
                <a:cs typeface="Courier New" panose="02070309020205020404" pitchFamily="49" charset="0"/>
              </a:rPr>
              <a:t>t.test</a:t>
            </a:r>
            <a:r>
              <a:rPr lang="en-US" b="1" dirty="0">
                <a:solidFill>
                  <a:schemeClr val="bg1"/>
                </a:solidFill>
                <a:latin typeface="Courier New" panose="02070309020205020404" pitchFamily="49" charset="0"/>
                <a:cs typeface="Courier New" panose="02070309020205020404" pitchFamily="49" charset="0"/>
              </a:rPr>
              <a:t>(</a:t>
            </a:r>
            <a:r>
              <a:rPr lang="en-US" b="1" dirty="0" err="1">
                <a:solidFill>
                  <a:schemeClr val="bg1"/>
                </a:solidFill>
                <a:latin typeface="Courier New" panose="02070309020205020404" pitchFamily="49" charset="0"/>
                <a:cs typeface="Courier New" panose="02070309020205020404" pitchFamily="49" charset="0"/>
              </a:rPr>
              <a:t>x,y</a:t>
            </a:r>
            <a:r>
              <a:rPr lang="en-US" b="1" dirty="0">
                <a:solidFill>
                  <a:schemeClr val="bg1"/>
                </a:solidFill>
                <a:latin typeface="Courier New" panose="02070309020205020404" pitchFamily="49" charset="0"/>
                <a:cs typeface="Courier New" panose="02070309020205020404" pitchFamily="49" charset="0"/>
              </a:rPr>
              <a:t>, paired = TRUE) </a:t>
            </a:r>
            <a:r>
              <a:rPr lang="en-US" dirty="0">
                <a:solidFill>
                  <a:schemeClr val="bg1"/>
                </a:solidFill>
                <a:latin typeface="Courier New" panose="02070309020205020404" pitchFamily="49" charset="0"/>
                <a:cs typeface="Courier New" panose="02070309020205020404" pitchFamily="49" charset="0"/>
              </a:rPr>
              <a:t>		</a:t>
            </a:r>
          </a:p>
        </p:txBody>
      </p:sp>
      <p:sp>
        <p:nvSpPr>
          <p:cNvPr id="13" name="Right Brace 12">
            <a:extLst>
              <a:ext uri="{FF2B5EF4-FFF2-40B4-BE49-F238E27FC236}">
                <a16:creationId xmlns:a16="http://schemas.microsoft.com/office/drawing/2014/main" id="{092FA3C0-DC9B-D24A-8BF9-768D07D1B912}"/>
              </a:ext>
            </a:extLst>
          </p:cNvPr>
          <p:cNvSpPr/>
          <p:nvPr/>
        </p:nvSpPr>
        <p:spPr>
          <a:xfrm>
            <a:off x="4002024" y="2792479"/>
            <a:ext cx="499872" cy="836706"/>
          </a:xfrm>
          <a:prstGeom prst="rightBrace">
            <a:avLst/>
          </a:prstGeom>
          <a:ln w="31750">
            <a:solidFill>
              <a:schemeClr val="tx2">
                <a:lumMod val="20000"/>
                <a:lumOff val="8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F0CBB0E-6CD1-8645-BFBE-563063ADB44E}"/>
              </a:ext>
            </a:extLst>
          </p:cNvPr>
          <p:cNvSpPr txBox="1"/>
          <p:nvPr/>
        </p:nvSpPr>
        <p:spPr>
          <a:xfrm>
            <a:off x="4570365" y="3016835"/>
            <a:ext cx="3712464" cy="369332"/>
          </a:xfrm>
          <a:prstGeom prst="rect">
            <a:avLst/>
          </a:prstGeom>
          <a:noFill/>
        </p:spPr>
        <p:txBody>
          <a:bodyPr wrap="square" rtlCol="0">
            <a:spAutoFit/>
          </a:bodyPr>
          <a:lstStyle/>
          <a:p>
            <a:r>
              <a:rPr lang="en-US" dirty="0">
                <a:solidFill>
                  <a:schemeClr val="bg1"/>
                </a:solidFill>
              </a:rPr>
              <a:t>Records in X match records Y</a:t>
            </a:r>
          </a:p>
        </p:txBody>
      </p:sp>
      <p:sp>
        <p:nvSpPr>
          <p:cNvPr id="10" name="Rectangle 9">
            <a:extLst>
              <a:ext uri="{FF2B5EF4-FFF2-40B4-BE49-F238E27FC236}">
                <a16:creationId xmlns:a16="http://schemas.microsoft.com/office/drawing/2014/main" id="{3D765B15-83EC-174A-B961-D65E4355FC0B}"/>
              </a:ext>
            </a:extLst>
          </p:cNvPr>
          <p:cNvSpPr/>
          <p:nvPr/>
        </p:nvSpPr>
        <p:spPr>
          <a:xfrm>
            <a:off x="341376" y="3715751"/>
            <a:ext cx="8082598" cy="923330"/>
          </a:xfrm>
          <a:prstGeom prst="rect">
            <a:avLst/>
          </a:prstGeom>
        </p:spPr>
        <p:txBody>
          <a:bodyPr wrap="square">
            <a:spAutoFit/>
          </a:bodyPr>
          <a:lstStyle/>
          <a:p>
            <a:r>
              <a:rPr lang="en-US" dirty="0">
                <a:solidFill>
                  <a:schemeClr val="bg1"/>
                </a:solidFill>
              </a:rPr>
              <a:t># A basic box with the conditions colored</a:t>
            </a:r>
          </a:p>
          <a:p>
            <a:r>
              <a:rPr lang="en-US" dirty="0" err="1">
                <a:solidFill>
                  <a:schemeClr val="bg1"/>
                </a:solidFill>
              </a:rPr>
              <a:t>ggplot</a:t>
            </a:r>
            <a:r>
              <a:rPr lang="en-US" dirty="0">
                <a:solidFill>
                  <a:schemeClr val="bg1"/>
                </a:solidFill>
              </a:rPr>
              <a:t>(data, </a:t>
            </a:r>
            <a:r>
              <a:rPr lang="en-US" dirty="0" err="1">
                <a:solidFill>
                  <a:schemeClr val="bg1"/>
                </a:solidFill>
              </a:rPr>
              <a:t>aes</a:t>
            </a:r>
            <a:r>
              <a:rPr lang="en-US" dirty="0">
                <a:solidFill>
                  <a:schemeClr val="bg1"/>
                </a:solidFill>
              </a:rPr>
              <a:t>(x=</a:t>
            </a:r>
            <a:r>
              <a:rPr lang="en-US" dirty="0" err="1">
                <a:solidFill>
                  <a:schemeClr val="bg1"/>
                </a:solidFill>
              </a:rPr>
              <a:t>cond</a:t>
            </a:r>
            <a:r>
              <a:rPr lang="en-US" dirty="0">
                <a:solidFill>
                  <a:schemeClr val="bg1"/>
                </a:solidFill>
              </a:rPr>
              <a:t>, y=measure ,fill=</a:t>
            </a:r>
            <a:r>
              <a:rPr lang="en-US" dirty="0" err="1">
                <a:solidFill>
                  <a:schemeClr val="bg1"/>
                </a:solidFill>
              </a:rPr>
              <a:t>cond</a:t>
            </a:r>
            <a:r>
              <a:rPr lang="en-US" dirty="0">
                <a:solidFill>
                  <a:schemeClr val="bg1"/>
                </a:solidFill>
              </a:rPr>
              <a:t>)) + </a:t>
            </a:r>
          </a:p>
          <a:p>
            <a:r>
              <a:rPr lang="en-US" dirty="0" err="1">
                <a:solidFill>
                  <a:schemeClr val="bg1"/>
                </a:solidFill>
              </a:rPr>
              <a:t>geom_boxplot</a:t>
            </a:r>
            <a:r>
              <a:rPr lang="en-US" dirty="0">
                <a:solidFill>
                  <a:schemeClr val="bg1"/>
                </a:solidFill>
              </a:rPr>
              <a:t>()</a:t>
            </a:r>
          </a:p>
        </p:txBody>
      </p:sp>
      <p:pic>
        <p:nvPicPr>
          <p:cNvPr id="16" name="Picture 15">
            <a:extLst>
              <a:ext uri="{FF2B5EF4-FFF2-40B4-BE49-F238E27FC236}">
                <a16:creationId xmlns:a16="http://schemas.microsoft.com/office/drawing/2014/main" id="{72225FE5-E385-C843-A211-21C2DDE2FF19}"/>
              </a:ext>
            </a:extLst>
          </p:cNvPr>
          <p:cNvPicPr>
            <a:picLocks noChangeAspect="1"/>
          </p:cNvPicPr>
          <p:nvPr/>
        </p:nvPicPr>
        <p:blipFill>
          <a:blip r:embed="rId3"/>
          <a:stretch>
            <a:fillRect/>
          </a:stretch>
        </p:blipFill>
        <p:spPr>
          <a:xfrm>
            <a:off x="5577957" y="3563458"/>
            <a:ext cx="3187393" cy="1967077"/>
          </a:xfrm>
          <a:prstGeom prst="rect">
            <a:avLst/>
          </a:prstGeom>
        </p:spPr>
      </p:pic>
      <p:sp>
        <p:nvSpPr>
          <p:cNvPr id="17" name="Rectangle 16">
            <a:extLst>
              <a:ext uri="{FF2B5EF4-FFF2-40B4-BE49-F238E27FC236}">
                <a16:creationId xmlns:a16="http://schemas.microsoft.com/office/drawing/2014/main" id="{A05EBAEE-3E1F-2343-A2A4-AB44A7996205}"/>
              </a:ext>
            </a:extLst>
          </p:cNvPr>
          <p:cNvSpPr/>
          <p:nvPr/>
        </p:nvSpPr>
        <p:spPr>
          <a:xfrm>
            <a:off x="33586" y="5053481"/>
            <a:ext cx="6230053" cy="1600438"/>
          </a:xfrm>
          <a:prstGeom prst="rect">
            <a:avLst/>
          </a:prstGeom>
        </p:spPr>
        <p:txBody>
          <a:bodyPr wrap="square">
            <a:spAutoFit/>
          </a:bodyPr>
          <a:lstStyle/>
          <a:p>
            <a:r>
              <a:rPr lang="en-US" sz="1400" dirty="0">
                <a:solidFill>
                  <a:schemeClr val="bg1"/>
                </a:solidFill>
                <a:latin typeface="Courier" pitchFamily="2" charset="0"/>
              </a:rPr>
              <a:t>Paired t-test data: </a:t>
            </a:r>
          </a:p>
          <a:p>
            <a:r>
              <a:rPr lang="en-US" sz="1400" dirty="0">
                <a:solidFill>
                  <a:schemeClr val="bg1"/>
                </a:solidFill>
                <a:latin typeface="Courier" pitchFamily="2" charset="0"/>
              </a:rPr>
              <a:t>p1$`MG Treated` and p2$`MG Treated` </a:t>
            </a:r>
          </a:p>
          <a:p>
            <a:r>
              <a:rPr lang="en-US" sz="1400" dirty="0">
                <a:solidFill>
                  <a:schemeClr val="bg1"/>
                </a:solidFill>
                <a:latin typeface="Courier" pitchFamily="2" charset="0"/>
              </a:rPr>
              <a:t>t = 0.96891, </a:t>
            </a:r>
            <a:r>
              <a:rPr lang="en-US" sz="1400" dirty="0" err="1">
                <a:solidFill>
                  <a:schemeClr val="bg1"/>
                </a:solidFill>
                <a:latin typeface="Courier" pitchFamily="2" charset="0"/>
              </a:rPr>
              <a:t>df</a:t>
            </a:r>
            <a:r>
              <a:rPr lang="en-US" sz="1400" dirty="0">
                <a:solidFill>
                  <a:schemeClr val="bg1"/>
                </a:solidFill>
                <a:latin typeface="Courier" pitchFamily="2" charset="0"/>
              </a:rPr>
              <a:t> = 11, </a:t>
            </a:r>
            <a:r>
              <a:rPr lang="en-US" sz="1400" b="1" dirty="0">
                <a:solidFill>
                  <a:srgbClr val="FF0000"/>
                </a:solidFill>
                <a:latin typeface="Courier" pitchFamily="2" charset="0"/>
              </a:rPr>
              <a:t>p-value = 0.3534 </a:t>
            </a:r>
          </a:p>
          <a:p>
            <a:r>
              <a:rPr lang="en-US" sz="1400" dirty="0">
                <a:solidFill>
                  <a:schemeClr val="bg1"/>
                </a:solidFill>
                <a:latin typeface="Courier" pitchFamily="2" charset="0"/>
              </a:rPr>
              <a:t>alternative hypothesis: true difference in means is not equal to 0 95 percent confidence interval: -137.6763 354.2129 sample estimates: mean of the differences 108.2683 </a:t>
            </a:r>
          </a:p>
        </p:txBody>
      </p:sp>
    </p:spTree>
    <p:extLst>
      <p:ext uri="{BB962C8B-B14F-4D97-AF65-F5344CB8AC3E}">
        <p14:creationId xmlns:p14="http://schemas.microsoft.com/office/powerpoint/2010/main" val="322685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C1B8-B3B9-4949-8DC1-32CC1A8F3BF2}"/>
              </a:ext>
            </a:extLst>
          </p:cNvPr>
          <p:cNvSpPr>
            <a:spLocks noGrp="1"/>
          </p:cNvSpPr>
          <p:nvPr>
            <p:ph type="title"/>
          </p:nvPr>
        </p:nvSpPr>
        <p:spPr/>
        <p:txBody>
          <a:bodyPr/>
          <a:lstStyle/>
          <a:p>
            <a:r>
              <a:rPr lang="en-US" dirty="0"/>
              <a:t>Real World Event Study Example </a:t>
            </a:r>
          </a:p>
        </p:txBody>
      </p:sp>
      <p:sp>
        <p:nvSpPr>
          <p:cNvPr id="4" name="Slide Number Placeholder 3">
            <a:extLst>
              <a:ext uri="{FF2B5EF4-FFF2-40B4-BE49-F238E27FC236}">
                <a16:creationId xmlns:a16="http://schemas.microsoft.com/office/drawing/2014/main" id="{9CE0A7EE-8F97-8F41-9AE4-D901CE5CCC5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33CF3FBF-5A20-944D-B553-C364C37B204E}"/>
              </a:ext>
            </a:extLst>
          </p:cNvPr>
          <p:cNvSpPr>
            <a:spLocks noGrp="1"/>
          </p:cNvSpPr>
          <p:nvPr>
            <p:ph type="body" sz="half" idx="2"/>
          </p:nvPr>
        </p:nvSpPr>
        <p:spPr/>
        <p:txBody>
          <a:bodyPr/>
          <a:lstStyle/>
          <a:p>
            <a:r>
              <a:rPr lang="en-US" dirty="0"/>
              <a:t>Suppose there is a major announcement, does it move the market? </a:t>
            </a:r>
          </a:p>
        </p:txBody>
      </p:sp>
      <p:pic>
        <p:nvPicPr>
          <p:cNvPr id="7" name="Picture 6">
            <a:extLst>
              <a:ext uri="{FF2B5EF4-FFF2-40B4-BE49-F238E27FC236}">
                <a16:creationId xmlns:a16="http://schemas.microsoft.com/office/drawing/2014/main" id="{00AC993B-9062-6849-B640-6CEF1A6210EC}"/>
              </a:ext>
            </a:extLst>
          </p:cNvPr>
          <p:cNvPicPr>
            <a:picLocks noChangeAspect="1"/>
          </p:cNvPicPr>
          <p:nvPr/>
        </p:nvPicPr>
        <p:blipFill>
          <a:blip r:embed="rId2"/>
          <a:stretch>
            <a:fillRect/>
          </a:stretch>
        </p:blipFill>
        <p:spPr>
          <a:xfrm>
            <a:off x="310044" y="1904253"/>
            <a:ext cx="5769921" cy="4733365"/>
          </a:xfrm>
          <a:prstGeom prst="rect">
            <a:avLst/>
          </a:prstGeom>
        </p:spPr>
      </p:pic>
      <p:pic>
        <p:nvPicPr>
          <p:cNvPr id="10" name="Picture 9">
            <a:extLst>
              <a:ext uri="{FF2B5EF4-FFF2-40B4-BE49-F238E27FC236}">
                <a16:creationId xmlns:a16="http://schemas.microsoft.com/office/drawing/2014/main" id="{81616D54-0C52-7441-9E42-59368F693603}"/>
              </a:ext>
            </a:extLst>
          </p:cNvPr>
          <p:cNvPicPr>
            <a:picLocks noChangeAspect="1"/>
          </p:cNvPicPr>
          <p:nvPr/>
        </p:nvPicPr>
        <p:blipFill>
          <a:blip r:embed="rId3"/>
          <a:stretch>
            <a:fillRect/>
          </a:stretch>
        </p:blipFill>
        <p:spPr>
          <a:xfrm>
            <a:off x="5227457" y="2899335"/>
            <a:ext cx="3821539" cy="2494477"/>
          </a:xfrm>
          <a:prstGeom prst="rect">
            <a:avLst/>
          </a:prstGeom>
        </p:spPr>
      </p:pic>
    </p:spTree>
    <p:extLst>
      <p:ext uri="{BB962C8B-B14F-4D97-AF65-F5344CB8AC3E}">
        <p14:creationId xmlns:p14="http://schemas.microsoft.com/office/powerpoint/2010/main" val="336343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AABE-A9D9-0D47-815B-B6A3009CCC6B}"/>
              </a:ext>
            </a:extLst>
          </p:cNvPr>
          <p:cNvSpPr>
            <a:spLocks noGrp="1"/>
          </p:cNvSpPr>
          <p:nvPr>
            <p:ph type="title"/>
          </p:nvPr>
        </p:nvSpPr>
        <p:spPr/>
        <p:txBody>
          <a:bodyPr/>
          <a:lstStyle/>
          <a:p>
            <a:r>
              <a:rPr lang="en-US" dirty="0"/>
              <a:t>There are a couple ways to do this… </a:t>
            </a:r>
          </a:p>
        </p:txBody>
      </p:sp>
      <p:pic>
        <p:nvPicPr>
          <p:cNvPr id="6" name="Content Placeholder 5">
            <a:extLst>
              <a:ext uri="{FF2B5EF4-FFF2-40B4-BE49-F238E27FC236}">
                <a16:creationId xmlns:a16="http://schemas.microsoft.com/office/drawing/2014/main" id="{918D91B1-BEBF-414A-A374-C1F25FD82493}"/>
              </a:ext>
            </a:extLst>
          </p:cNvPr>
          <p:cNvPicPr>
            <a:picLocks noGrp="1" noChangeAspect="1"/>
          </p:cNvPicPr>
          <p:nvPr>
            <p:ph idx="1"/>
          </p:nvPr>
        </p:nvPicPr>
        <p:blipFill>
          <a:blip r:embed="rId2"/>
          <a:stretch>
            <a:fillRect/>
          </a:stretch>
        </p:blipFill>
        <p:spPr>
          <a:xfrm>
            <a:off x="918537" y="1981200"/>
            <a:ext cx="6716375" cy="4144963"/>
          </a:xfrm>
          <a:prstGeom prst="rect">
            <a:avLst/>
          </a:prstGeom>
        </p:spPr>
      </p:pic>
      <p:sp>
        <p:nvSpPr>
          <p:cNvPr id="4" name="Slide Number Placeholder 3">
            <a:extLst>
              <a:ext uri="{FF2B5EF4-FFF2-40B4-BE49-F238E27FC236}">
                <a16:creationId xmlns:a16="http://schemas.microsoft.com/office/drawing/2014/main" id="{A82AD2CE-EB70-8241-B980-C1E22FE20D9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B3B89F3E-4FFF-604B-85DE-5BEAB544DDA5}"/>
              </a:ext>
            </a:extLst>
          </p:cNvPr>
          <p:cNvSpPr>
            <a:spLocks noGrp="1"/>
          </p:cNvSpPr>
          <p:nvPr>
            <p:ph type="body" sz="half" idx="2"/>
          </p:nvPr>
        </p:nvSpPr>
        <p:spPr/>
        <p:txBody>
          <a:bodyPr/>
          <a:lstStyle/>
          <a:p>
            <a:r>
              <a:rPr lang="en-US" dirty="0"/>
              <a:t>Well we can use a T-Test to compare before and after performance of the two stocks </a:t>
            </a:r>
          </a:p>
        </p:txBody>
      </p:sp>
    </p:spTree>
    <p:extLst>
      <p:ext uri="{BB962C8B-B14F-4D97-AF65-F5344CB8AC3E}">
        <p14:creationId xmlns:p14="http://schemas.microsoft.com/office/powerpoint/2010/main" val="1079660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A8FD27-2D21-FF4C-B889-BBB4BC130917}"/>
              </a:ext>
            </a:extLst>
          </p:cNvPr>
          <p:cNvSpPr>
            <a:spLocks noGrp="1"/>
          </p:cNvSpPr>
          <p:nvPr>
            <p:ph type="title"/>
          </p:nvPr>
        </p:nvSpPr>
        <p:spPr/>
        <p:txBody>
          <a:bodyPr/>
          <a:lstStyle/>
          <a:p>
            <a:r>
              <a:rPr lang="en-US" dirty="0"/>
              <a:t>T-Test Example </a:t>
            </a:r>
          </a:p>
        </p:txBody>
      </p:sp>
      <p:sp>
        <p:nvSpPr>
          <p:cNvPr id="7" name="Text Placeholder 6">
            <a:extLst>
              <a:ext uri="{FF2B5EF4-FFF2-40B4-BE49-F238E27FC236}">
                <a16:creationId xmlns:a16="http://schemas.microsoft.com/office/drawing/2014/main" id="{AC7B8035-F0D3-2F49-B7B8-3BE51A1361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022E7-D193-E148-AB88-34834D637B9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33</a:t>
            </a:fld>
            <a:endParaRPr lang="en-US" dirty="0">
              <a:solidFill>
                <a:srgbClr val="FFFFFF"/>
              </a:solidFill>
              <a:latin typeface="Franklin Gothic Book"/>
            </a:endParaRPr>
          </a:p>
        </p:txBody>
      </p:sp>
    </p:spTree>
    <p:extLst>
      <p:ext uri="{BB962C8B-B14F-4D97-AF65-F5344CB8AC3E}">
        <p14:creationId xmlns:p14="http://schemas.microsoft.com/office/powerpoint/2010/main" val="3882875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Primer / Review</a:t>
            </a:r>
          </a:p>
        </p:txBody>
      </p:sp>
      <p:sp>
        <p:nvSpPr>
          <p:cNvPr id="3" name="Content Placeholder 2"/>
          <p:cNvSpPr>
            <a:spLocks noGrp="1"/>
          </p:cNvSpPr>
          <p:nvPr>
            <p:ph idx="1"/>
          </p:nvPr>
        </p:nvSpPr>
        <p:spPr/>
        <p:txBody>
          <a:bodyPr>
            <a:normAutofit fontScale="92500"/>
          </a:bodyPr>
          <a:lstStyle/>
          <a:p>
            <a:r>
              <a:rPr lang="en-US" dirty="0"/>
              <a:t>The term </a:t>
            </a:r>
            <a:r>
              <a:rPr lang="en-US" b="1" dirty="0"/>
              <a:t>regression</a:t>
            </a:r>
            <a:r>
              <a:rPr lang="en-US" dirty="0"/>
              <a:t> has appeared in early writings since the late 1300s, and is derived from the Latin term </a:t>
            </a:r>
            <a:r>
              <a:rPr lang="en-US" b="1" dirty="0" err="1"/>
              <a:t>regressus</a:t>
            </a:r>
            <a:r>
              <a:rPr lang="en-US" dirty="0"/>
              <a:t>, which means a return. </a:t>
            </a:r>
          </a:p>
          <a:p>
            <a:r>
              <a:rPr lang="en-US" dirty="0"/>
              <a:t>Regression analysis is a statistical process for studying the relationship between a set of independent variables (explanatory variables) and the dependent variable (response variable).</a:t>
            </a:r>
          </a:p>
          <a:p>
            <a:r>
              <a:rPr lang="en-US" dirty="0"/>
              <a:t>A regression analysis can have two objectives:</a:t>
            </a:r>
          </a:p>
          <a:p>
            <a:pPr lvl="1"/>
            <a:r>
              <a:rPr lang="en-US" b="1" dirty="0"/>
              <a:t>Explanatory analysis</a:t>
            </a:r>
            <a:r>
              <a:rPr lang="en-US" dirty="0"/>
              <a:t>: To understand and weigh the effects of the independent variable on the dependent variable according to a particular theoretical model</a:t>
            </a:r>
          </a:p>
          <a:p>
            <a:pPr lvl="1"/>
            <a:r>
              <a:rPr lang="en-US" b="1" dirty="0"/>
              <a:t>Predictive analysis</a:t>
            </a:r>
            <a:r>
              <a:rPr lang="en-US" dirty="0"/>
              <a:t>: To locate a linear combination of the independent variable to predict the value assumed by the dependent variable optimally</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34</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solidFill>
                  <a:schemeClr val="accent3">
                    <a:lumMod val="60000"/>
                    <a:lumOff val="40000"/>
                  </a:schemeClr>
                </a:solidFill>
              </a:rPr>
              <a:t>Y = </a:t>
            </a:r>
            <a:r>
              <a:rPr lang="en-US" dirty="0" err="1">
                <a:solidFill>
                  <a:schemeClr val="accent3">
                    <a:lumMod val="60000"/>
                    <a:lumOff val="40000"/>
                  </a:schemeClr>
                </a:solidFill>
              </a:rPr>
              <a:t>Xb</a:t>
            </a:r>
            <a:r>
              <a:rPr lang="en-US" dirty="0">
                <a:solidFill>
                  <a:schemeClr val="accent3">
                    <a:lumMod val="60000"/>
                    <a:lumOff val="40000"/>
                  </a:schemeClr>
                </a:solidFill>
              </a:rPr>
              <a:t> + e</a:t>
            </a:r>
          </a:p>
        </p:txBody>
      </p:sp>
    </p:spTree>
    <p:extLst>
      <p:ext uri="{BB962C8B-B14F-4D97-AF65-F5344CB8AC3E}">
        <p14:creationId xmlns:p14="http://schemas.microsoft.com/office/powerpoint/2010/main" val="3336121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Primer / Review </a:t>
            </a:r>
          </a:p>
        </p:txBody>
      </p:sp>
      <p:sp>
        <p:nvSpPr>
          <p:cNvPr id="3" name="Content Placeholder 2"/>
          <p:cNvSpPr>
            <a:spLocks noGrp="1"/>
          </p:cNvSpPr>
          <p:nvPr>
            <p:ph idx="1"/>
          </p:nvPr>
        </p:nvSpPr>
        <p:spPr>
          <a:xfrm>
            <a:off x="498474" y="1981200"/>
            <a:ext cx="7556313" cy="4520183"/>
          </a:xfrm>
        </p:spPr>
        <p:txBody>
          <a:bodyPr>
            <a:noAutofit/>
          </a:bodyPr>
          <a:lstStyle/>
          <a:p>
            <a:pPr marL="0" indent="0" algn="ctr">
              <a:buNone/>
            </a:pPr>
            <a:r>
              <a:rPr lang="en-US" sz="1800" i="1" dirty="0"/>
              <a:t>Regression analysis is used to </a:t>
            </a:r>
            <a:r>
              <a:rPr lang="en-US" sz="1800" b="1" i="1" dirty="0"/>
              <a:t>model the relationship </a:t>
            </a:r>
            <a:r>
              <a:rPr lang="en-US" sz="1800" i="1" dirty="0"/>
              <a:t>between a </a:t>
            </a:r>
            <a:r>
              <a:rPr lang="en-US" sz="1800" b="1" i="1" dirty="0">
                <a:solidFill>
                  <a:schemeClr val="accent6">
                    <a:lumMod val="60000"/>
                    <a:lumOff val="40000"/>
                  </a:schemeClr>
                </a:solidFill>
              </a:rPr>
              <a:t>dependent variable </a:t>
            </a:r>
            <a:r>
              <a:rPr lang="en-US" sz="1800" i="1" dirty="0"/>
              <a:t>and </a:t>
            </a:r>
            <a:r>
              <a:rPr lang="en-US" sz="1800" i="1" u="sng" dirty="0"/>
              <a:t>one or more </a:t>
            </a:r>
            <a:r>
              <a:rPr lang="en-US" sz="1800" b="1" i="1" dirty="0">
                <a:solidFill>
                  <a:schemeClr val="accent6">
                    <a:lumMod val="60000"/>
                    <a:lumOff val="40000"/>
                  </a:schemeClr>
                </a:solidFill>
              </a:rPr>
              <a:t>independent variables</a:t>
            </a:r>
            <a:r>
              <a:rPr lang="en-US" sz="1800" i="1" dirty="0"/>
              <a:t>.</a:t>
            </a:r>
          </a:p>
          <a:p>
            <a:pPr lvl="1"/>
            <a:r>
              <a:rPr lang="en-US" sz="1600" dirty="0"/>
              <a:t>Things to be aware of… </a:t>
            </a:r>
          </a:p>
          <a:p>
            <a:pPr lvl="2"/>
            <a:r>
              <a:rPr lang="en-US" sz="1600" b="1" dirty="0"/>
              <a:t>Outliers</a:t>
            </a:r>
            <a:r>
              <a:rPr lang="en-US" sz="1600" dirty="0"/>
              <a:t> - observations in the data having a very high or very low value as compared to the other observations in the data, i.e. it does not belong to the population, i.e. extreme values. </a:t>
            </a:r>
          </a:p>
          <a:p>
            <a:pPr lvl="2"/>
            <a:r>
              <a:rPr lang="en-US" sz="1600" b="1" dirty="0"/>
              <a:t>Multicollinearity </a:t>
            </a:r>
            <a:r>
              <a:rPr lang="en-US" sz="1600" dirty="0"/>
              <a:t>- When the independent variables are correlated to each other then the variables are said to be “</a:t>
            </a:r>
            <a:r>
              <a:rPr lang="en-US" sz="1600" dirty="0" err="1"/>
              <a:t>multicollinear</a:t>
            </a:r>
            <a:r>
              <a:rPr lang="en-US" sz="1600" dirty="0"/>
              <a:t>”. Typically regression techniques assume multicollinearity </a:t>
            </a:r>
            <a:r>
              <a:rPr lang="en-US" sz="1600" i="1" dirty="0">
                <a:solidFill>
                  <a:srgbClr val="7030A0"/>
                </a:solidFill>
              </a:rPr>
              <a:t>is not present in the data</a:t>
            </a:r>
            <a:r>
              <a:rPr lang="en-US" sz="1600" dirty="0"/>
              <a:t>.</a:t>
            </a:r>
          </a:p>
          <a:p>
            <a:pPr lvl="2"/>
            <a:r>
              <a:rPr lang="en-US" sz="1600" b="1" dirty="0"/>
              <a:t>Heteroscedasticity - </a:t>
            </a:r>
            <a:r>
              <a:rPr lang="en-US" sz="1600" dirty="0"/>
              <a:t>When dependent variable's variability is not equal across values of an independent variable, it is called heteroscedasticity. </a:t>
            </a:r>
            <a:r>
              <a:rPr lang="en-US" sz="1600" b="1" dirty="0"/>
              <a:t>Example -</a:t>
            </a:r>
            <a:r>
              <a:rPr lang="en-US" sz="1600" dirty="0"/>
              <a:t> As one's income increases, the variability of food consumption will increase. </a:t>
            </a:r>
          </a:p>
          <a:p>
            <a:pPr lvl="2"/>
            <a:r>
              <a:rPr lang="en-US" sz="1600" b="1" dirty="0" err="1"/>
              <a:t>Underreg_modelting</a:t>
            </a:r>
            <a:r>
              <a:rPr lang="en-US" sz="1600" b="1" dirty="0"/>
              <a:t> and </a:t>
            </a:r>
            <a:r>
              <a:rPr lang="en-US" sz="1600" b="1" dirty="0" err="1"/>
              <a:t>Overreg_modelting</a:t>
            </a:r>
            <a:r>
              <a:rPr lang="en-US" sz="1600" b="1" dirty="0"/>
              <a:t> - </a:t>
            </a:r>
            <a:r>
              <a:rPr lang="en-US" sz="1600" dirty="0"/>
              <a:t>When we use unnecessary explanatory variables it might lead to </a:t>
            </a:r>
            <a:r>
              <a:rPr lang="en-US" sz="1600" dirty="0" err="1"/>
              <a:t>overreg_modelting</a:t>
            </a:r>
            <a:r>
              <a:rPr lang="en-US" sz="1600" dirty="0"/>
              <a:t>. </a:t>
            </a:r>
            <a:r>
              <a:rPr lang="en-US" sz="1600" dirty="0" err="1"/>
              <a:t>Overreg_modelting</a:t>
            </a:r>
            <a:r>
              <a:rPr lang="en-US" sz="1600" dirty="0"/>
              <a:t> means that our algorithm works well on the training set but is unable to perform better on the test sets. It is also known as problem of high variance.</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35</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What is regression ? </a:t>
            </a:r>
          </a:p>
        </p:txBody>
      </p:sp>
    </p:spTree>
    <p:extLst>
      <p:ext uri="{BB962C8B-B14F-4D97-AF65-F5344CB8AC3E}">
        <p14:creationId xmlns:p14="http://schemas.microsoft.com/office/powerpoint/2010/main" val="102353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Primer / Review </a:t>
            </a:r>
          </a:p>
        </p:txBody>
      </p:sp>
      <p:sp>
        <p:nvSpPr>
          <p:cNvPr id="3" name="Content Placeholder 2"/>
          <p:cNvSpPr>
            <a:spLocks noGrp="1"/>
          </p:cNvSpPr>
          <p:nvPr>
            <p:ph idx="1"/>
          </p:nvPr>
        </p:nvSpPr>
        <p:spPr>
          <a:xfrm>
            <a:off x="498474" y="1981200"/>
            <a:ext cx="8361364" cy="4144963"/>
          </a:xfrm>
        </p:spPr>
        <p:txBody>
          <a:bodyPr>
            <a:normAutofit fontScale="77500" lnSpcReduction="20000"/>
          </a:bodyPr>
          <a:lstStyle/>
          <a:p>
            <a:pPr fontAlgn="base"/>
            <a:r>
              <a:rPr lang="en-US" dirty="0"/>
              <a:t>Linear Relationship between independent and dependent variables</a:t>
            </a:r>
          </a:p>
          <a:p>
            <a:pPr lvl="1" fontAlgn="base"/>
            <a:r>
              <a:rPr lang="en-US" dirty="0"/>
              <a:t>A change in the independent variable produces a corresponding change in the dependent variable </a:t>
            </a:r>
          </a:p>
          <a:p>
            <a:pPr fontAlgn="base"/>
            <a:r>
              <a:rPr lang="en-US" dirty="0"/>
              <a:t>Outliers are removed </a:t>
            </a:r>
          </a:p>
          <a:p>
            <a:pPr lvl="1" fontAlgn="base"/>
            <a:r>
              <a:rPr lang="en-US" dirty="0"/>
              <a:t>Handle outliers by excluding or transforming (clipping, binning). </a:t>
            </a:r>
          </a:p>
          <a:p>
            <a:pPr fontAlgn="base"/>
            <a:r>
              <a:rPr lang="en-US" dirty="0"/>
              <a:t>No Heteroscedasticity</a:t>
            </a:r>
          </a:p>
          <a:p>
            <a:pPr lvl="1" fontAlgn="base"/>
            <a:r>
              <a:rPr lang="en-US" dirty="0"/>
              <a:t>Handle by using  box-cox transformations  </a:t>
            </a:r>
          </a:p>
          <a:p>
            <a:pPr fontAlgn="base"/>
            <a:r>
              <a:rPr lang="en-US" dirty="0"/>
              <a:t>Sample observations should be independent. </a:t>
            </a:r>
          </a:p>
          <a:p>
            <a:pPr lvl="1" fontAlgn="base"/>
            <a:r>
              <a:rPr lang="en-US" dirty="0"/>
              <a:t>one observation provides no information about the occurrence of another other observation.</a:t>
            </a:r>
          </a:p>
          <a:p>
            <a:pPr fontAlgn="base"/>
            <a:r>
              <a:rPr lang="en-US" dirty="0"/>
              <a:t>Error terms should be normally distributed with mean 0 and constant variance. </a:t>
            </a:r>
          </a:p>
          <a:p>
            <a:pPr fontAlgn="base"/>
            <a:r>
              <a:rPr lang="en-US" dirty="0"/>
              <a:t>Absence of multicollinearity and auto-correlation.</a:t>
            </a:r>
          </a:p>
          <a:p>
            <a:pPr lvl="1" fontAlgn="base"/>
            <a:r>
              <a:rPr lang="en-US" dirty="0"/>
              <a:t>Remove highly correlated predictors from the model</a:t>
            </a:r>
          </a:p>
          <a:p>
            <a:pPr lvl="1" fontAlgn="base"/>
            <a:r>
              <a:rPr lang="en-US" dirty="0"/>
              <a:t>Use principal components – save for another class.. </a:t>
            </a: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36</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Assumptions of Linear Regression </a:t>
            </a:r>
          </a:p>
        </p:txBody>
      </p:sp>
    </p:spTree>
    <p:extLst>
      <p:ext uri="{BB962C8B-B14F-4D97-AF65-F5344CB8AC3E}">
        <p14:creationId xmlns:p14="http://schemas.microsoft.com/office/powerpoint/2010/main" val="28014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There’s a package for that… </a:t>
            </a:r>
          </a:p>
        </p:txBody>
      </p:sp>
      <p:sp>
        <p:nvSpPr>
          <p:cNvPr id="3" name="Content Placeholder 2"/>
          <p:cNvSpPr>
            <a:spLocks noGrp="1"/>
          </p:cNvSpPr>
          <p:nvPr>
            <p:ph idx="1"/>
          </p:nvPr>
        </p:nvSpPr>
        <p:spPr>
          <a:xfrm>
            <a:off x="498474" y="1981200"/>
            <a:ext cx="7556313" cy="4355592"/>
          </a:xfrm>
        </p:spPr>
        <p:txBody>
          <a:bodyPr>
            <a:normAutofit fontScale="92500" lnSpcReduction="20000"/>
          </a:bodyPr>
          <a:lstStyle/>
          <a:p>
            <a:r>
              <a:rPr lang="en-US" dirty="0"/>
              <a:t>The </a:t>
            </a:r>
            <a:r>
              <a:rPr lang="en-US" dirty="0" err="1"/>
              <a:t>rstats</a:t>
            </a:r>
            <a:r>
              <a:rPr lang="en-US" dirty="0"/>
              <a:t> package is the core analytic package we’ll use </a:t>
            </a:r>
          </a:p>
          <a:p>
            <a:pPr lvl="1"/>
            <a:r>
              <a:rPr lang="en-US" dirty="0"/>
              <a:t>It contains several HUNDRED functions like:</a:t>
            </a:r>
          </a:p>
          <a:p>
            <a:pPr lvl="2"/>
            <a:r>
              <a:rPr lang="en-US" dirty="0"/>
              <a:t>“</a:t>
            </a:r>
            <a:r>
              <a:rPr lang="en-US" dirty="0" err="1"/>
              <a:t>cor</a:t>
            </a:r>
            <a:r>
              <a:rPr lang="en-US" dirty="0"/>
              <a:t>” for correlation analysis</a:t>
            </a:r>
          </a:p>
          <a:p>
            <a:pPr lvl="2"/>
            <a:r>
              <a:rPr lang="en-US" dirty="0"/>
              <a:t>“</a:t>
            </a:r>
            <a:r>
              <a:rPr lang="en-US" dirty="0" err="1"/>
              <a:t>chisq.test</a:t>
            </a:r>
            <a:r>
              <a:rPr lang="en-US" dirty="0"/>
              <a:t>” for comparing counts </a:t>
            </a:r>
          </a:p>
          <a:p>
            <a:pPr lvl="2"/>
            <a:r>
              <a:rPr lang="en-US" dirty="0"/>
              <a:t>“</a:t>
            </a:r>
            <a:r>
              <a:rPr lang="en-US" dirty="0" err="1"/>
              <a:t>t.test</a:t>
            </a:r>
            <a:r>
              <a:rPr lang="en-US" dirty="0"/>
              <a:t>” for comparing groups </a:t>
            </a:r>
          </a:p>
          <a:p>
            <a:pPr lvl="2"/>
            <a:r>
              <a:rPr lang="en-US" dirty="0"/>
              <a:t>“</a:t>
            </a:r>
            <a:r>
              <a:rPr lang="en-US" dirty="0" err="1"/>
              <a:t>kmean</a:t>
            </a:r>
            <a:r>
              <a:rPr lang="en-US" dirty="0"/>
              <a:t>” for clustering with </a:t>
            </a:r>
            <a:r>
              <a:rPr lang="en-US" dirty="0" err="1"/>
              <a:t>kmeans</a:t>
            </a:r>
            <a:r>
              <a:rPr lang="en-US" dirty="0"/>
              <a:t> </a:t>
            </a:r>
          </a:p>
          <a:p>
            <a:pPr lvl="2"/>
            <a:r>
              <a:rPr lang="en-US" dirty="0"/>
              <a:t>“</a:t>
            </a:r>
            <a:r>
              <a:rPr lang="en-US" dirty="0" err="1"/>
              <a:t>glm</a:t>
            </a:r>
            <a:r>
              <a:rPr lang="en-US" dirty="0"/>
              <a:t>” is used to </a:t>
            </a:r>
            <a:r>
              <a:rPr lang="en-US" dirty="0" err="1"/>
              <a:t>reg_model</a:t>
            </a:r>
            <a:r>
              <a:rPr lang="en-US" dirty="0"/>
              <a:t> generalized linear models</a:t>
            </a:r>
          </a:p>
          <a:p>
            <a:pPr lvl="2"/>
            <a:r>
              <a:rPr lang="en-US" dirty="0"/>
              <a:t>“lm” for </a:t>
            </a:r>
            <a:r>
              <a:rPr lang="en-US" dirty="0" err="1"/>
              <a:t>reg_modelting</a:t>
            </a:r>
            <a:r>
              <a:rPr lang="en-US" dirty="0"/>
              <a:t> linear models </a:t>
            </a:r>
          </a:p>
          <a:p>
            <a:pPr lvl="2"/>
            <a:r>
              <a:rPr lang="en-US" dirty="0"/>
              <a:t>“</a:t>
            </a:r>
            <a:r>
              <a:rPr lang="en-US" dirty="0" err="1"/>
              <a:t>xtabs</a:t>
            </a:r>
            <a:r>
              <a:rPr lang="en-US" dirty="0"/>
              <a:t>” to create contingency tables </a:t>
            </a:r>
          </a:p>
          <a:p>
            <a:pPr lvl="1"/>
            <a:endParaRPr lang="en-US" dirty="0"/>
          </a:p>
          <a:p>
            <a:pPr lvl="1"/>
            <a:r>
              <a:rPr lang="en-US" dirty="0"/>
              <a:t>The challenge is that there are probably a couple dozen other packages that offer a linear regression, when dealing with oddball packages check out: </a:t>
            </a:r>
          </a:p>
          <a:p>
            <a:pPr lvl="2"/>
            <a:r>
              <a:rPr lang="en-US" dirty="0"/>
              <a:t>Who wrote it</a:t>
            </a:r>
          </a:p>
          <a:p>
            <a:pPr lvl="2"/>
            <a:r>
              <a:rPr lang="en-US" dirty="0"/>
              <a:t>How popular is it</a:t>
            </a:r>
          </a:p>
          <a:p>
            <a:pPr lvl="2"/>
            <a:r>
              <a:rPr lang="en-US" dirty="0"/>
              <a:t>When was it last updated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37</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err="1"/>
              <a:t>Rstats</a:t>
            </a:r>
            <a:r>
              <a:rPr lang="en-US" dirty="0"/>
              <a:t> package </a:t>
            </a:r>
          </a:p>
        </p:txBody>
      </p:sp>
    </p:spTree>
    <p:extLst>
      <p:ext uri="{BB962C8B-B14F-4D97-AF65-F5344CB8AC3E}">
        <p14:creationId xmlns:p14="http://schemas.microsoft.com/office/powerpoint/2010/main" val="3401985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721100"/>
            <a:ext cx="9144000" cy="5136900"/>
          </a:xfrm>
          <a:prstGeom prst="rect">
            <a:avLst/>
          </a:prstGeom>
        </p:spPr>
      </p:pic>
      <p:sp>
        <p:nvSpPr>
          <p:cNvPr id="2" name="Title 1"/>
          <p:cNvSpPr>
            <a:spLocks noGrp="1"/>
          </p:cNvSpPr>
          <p:nvPr>
            <p:ph type="title"/>
          </p:nvPr>
        </p:nvSpPr>
        <p:spPr/>
        <p:txBody>
          <a:bodyPr/>
          <a:lstStyle/>
          <a:p>
            <a:r>
              <a:rPr lang="en-US" dirty="0"/>
              <a:t>What makes this stuff so hard? </a:t>
            </a:r>
          </a:p>
        </p:txBody>
      </p:sp>
      <p:sp>
        <p:nvSpPr>
          <p:cNvPr id="3" name="Content Placeholder 2"/>
          <p:cNvSpPr>
            <a:spLocks noGrp="1"/>
          </p:cNvSpPr>
          <p:nvPr>
            <p:ph idx="1"/>
          </p:nvPr>
        </p:nvSpPr>
        <p:spPr/>
        <p:txBody>
          <a:bodyPr/>
          <a:lstStyle/>
          <a:p>
            <a:pPr>
              <a:buClr>
                <a:srgbClr val="00539B"/>
              </a:buClr>
            </a:pPr>
            <a:r>
              <a:rPr lang="en-US" sz="1400" i="1" dirty="0">
                <a:solidFill>
                  <a:srgbClr val="596267">
                    <a:lumMod val="50000"/>
                  </a:srgbClr>
                </a:solidFill>
              </a:rPr>
              <a:t>IT / Business people we think of </a:t>
            </a:r>
            <a:r>
              <a:rPr lang="en-US" sz="1400" b="1" i="1" dirty="0">
                <a:solidFill>
                  <a:srgbClr val="FF0000"/>
                </a:solidFill>
              </a:rPr>
              <a:t>DATA</a:t>
            </a:r>
            <a:r>
              <a:rPr lang="en-US" sz="1400" i="1" dirty="0">
                <a:solidFill>
                  <a:srgbClr val="FF0000"/>
                </a:solidFill>
              </a:rPr>
              <a:t> </a:t>
            </a:r>
            <a:r>
              <a:rPr lang="en-US" sz="1400" i="1" dirty="0">
                <a:solidFill>
                  <a:srgbClr val="596267">
                    <a:lumMod val="50000"/>
                  </a:srgbClr>
                </a:solidFill>
              </a:rPr>
              <a:t>in-terms of </a:t>
            </a:r>
            <a:r>
              <a:rPr lang="en-US" sz="1400" b="1" i="1" dirty="0">
                <a:solidFill>
                  <a:srgbClr val="FF0000"/>
                </a:solidFill>
              </a:rPr>
              <a:t>ROWS</a:t>
            </a:r>
            <a:r>
              <a:rPr lang="en-US" sz="1400" i="1" dirty="0">
                <a:solidFill>
                  <a:srgbClr val="FF0000"/>
                </a:solidFill>
              </a:rPr>
              <a:t> </a:t>
            </a:r>
            <a:r>
              <a:rPr lang="en-US" sz="1400" i="1" dirty="0">
                <a:solidFill>
                  <a:srgbClr val="596267">
                    <a:lumMod val="50000"/>
                  </a:srgbClr>
                </a:solidFill>
              </a:rPr>
              <a:t>and </a:t>
            </a:r>
            <a:r>
              <a:rPr lang="en-US" sz="1400" b="1" i="1" dirty="0">
                <a:solidFill>
                  <a:srgbClr val="FF0000"/>
                </a:solidFill>
              </a:rPr>
              <a:t>COLUMNS </a:t>
            </a:r>
            <a:r>
              <a:rPr lang="en-US" sz="1400" i="1" dirty="0">
                <a:solidFill>
                  <a:srgbClr val="596267">
                    <a:lumMod val="50000"/>
                  </a:srgbClr>
                </a:solidFill>
              </a:rPr>
              <a:t>– </a:t>
            </a:r>
            <a:r>
              <a:rPr lang="en-US" sz="1400" b="1" i="1" dirty="0">
                <a:solidFill>
                  <a:srgbClr val="FF0000"/>
                </a:solidFill>
              </a:rPr>
              <a:t>SQL </a:t>
            </a:r>
          </a:p>
          <a:p>
            <a:pPr lvl="1">
              <a:buClr>
                <a:srgbClr val="00539B"/>
              </a:buClr>
            </a:pPr>
            <a:r>
              <a:rPr lang="en-US" sz="1200" i="1" dirty="0">
                <a:solidFill>
                  <a:srgbClr val="596267">
                    <a:lumMod val="50000"/>
                  </a:srgbClr>
                </a:solidFill>
              </a:rPr>
              <a:t>Statistics &amp; Machine Learning: vectors and matrices, observations and features… </a:t>
            </a:r>
          </a:p>
          <a:p>
            <a:pPr>
              <a:buClr>
                <a:srgbClr val="00539B"/>
              </a:buClr>
            </a:pPr>
            <a:r>
              <a:rPr lang="en-US" sz="1400" i="1" dirty="0">
                <a:solidFill>
                  <a:srgbClr val="596267">
                    <a:lumMod val="50000"/>
                  </a:srgbClr>
                </a:solidFill>
              </a:rPr>
              <a:t>Black box, Mystique of Statistics… </a:t>
            </a:r>
            <a:endParaRPr lang="en-US" sz="1200" i="1" dirty="0">
              <a:solidFill>
                <a:srgbClr val="596267">
                  <a:lumMod val="50000"/>
                </a:srgbClr>
              </a:solidFill>
            </a:endParaRPr>
          </a:p>
          <a:p>
            <a:pPr>
              <a:buClr>
                <a:srgbClr val="00539B"/>
              </a:buClr>
            </a:pPr>
            <a:r>
              <a:rPr lang="en-US" sz="1200" b="1" dirty="0">
                <a:solidFill>
                  <a:srgbClr val="596267">
                    <a:lumMod val="50000"/>
                  </a:srgbClr>
                </a:solidFill>
              </a:rPr>
              <a:t>Relying on intuition and experience “I feel, I think, I believe, In my Experience, it should” </a:t>
            </a:r>
            <a:endParaRPr lang="en-US" sz="1200" dirty="0">
              <a:solidFill>
                <a:srgbClr val="596267">
                  <a:lumMod val="50000"/>
                </a:srgbClr>
              </a:solidFill>
            </a:endParaRP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38</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“Language” of statistics, analytics and ml </a:t>
            </a:r>
          </a:p>
        </p:txBody>
      </p:sp>
      <p:sp>
        <p:nvSpPr>
          <p:cNvPr id="7" name="Rectangle 6"/>
          <p:cNvSpPr/>
          <p:nvPr/>
        </p:nvSpPr>
        <p:spPr>
          <a:xfrm>
            <a:off x="457200" y="4471953"/>
            <a:ext cx="7470647" cy="1169551"/>
          </a:xfrm>
          <a:prstGeom prst="rect">
            <a:avLst/>
          </a:prstGeom>
        </p:spPr>
        <p:txBody>
          <a:bodyPr wrap="square">
            <a:spAutoFit/>
          </a:bodyPr>
          <a:lstStyle/>
          <a:p>
            <a:pPr defTabSz="914400" fontAlgn="base">
              <a:spcBef>
                <a:spcPct val="0"/>
              </a:spcBef>
              <a:spcAft>
                <a:spcPct val="0"/>
              </a:spcAft>
            </a:pPr>
            <a:r>
              <a:rPr lang="en-US" sz="1400" dirty="0">
                <a:solidFill>
                  <a:srgbClr val="292929"/>
                </a:solidFill>
                <a:ea typeface="ＭＳ Ｐゴシック"/>
              </a:rPr>
              <a:t>A “model” is nothing more than relationships between variables… </a:t>
            </a:r>
          </a:p>
          <a:p>
            <a:pPr lvl="1" defTabSz="914400" fontAlgn="base">
              <a:spcBef>
                <a:spcPct val="0"/>
              </a:spcBef>
              <a:spcAft>
                <a:spcPct val="0"/>
              </a:spcAft>
            </a:pPr>
            <a:endParaRPr lang="en-US" sz="1400" dirty="0">
              <a:solidFill>
                <a:srgbClr val="292929"/>
              </a:solidFill>
              <a:ea typeface="ＭＳ Ｐゴシック"/>
            </a:endParaRPr>
          </a:p>
          <a:p>
            <a:pPr lvl="1" defTabSz="914400" fontAlgn="base">
              <a:spcBef>
                <a:spcPct val="0"/>
              </a:spcBef>
              <a:spcAft>
                <a:spcPct val="0"/>
              </a:spcAft>
            </a:pPr>
            <a:r>
              <a:rPr lang="en-US" sz="1400" dirty="0">
                <a:solidFill>
                  <a:srgbClr val="292929"/>
                </a:solidFill>
                <a:ea typeface="ＭＳ Ｐゴシック"/>
              </a:rPr>
              <a:t>Resulting in a formula or instruction set that generalizes the relationship … </a:t>
            </a:r>
          </a:p>
          <a:p>
            <a:pPr lvl="1" defTabSz="914400" fontAlgn="base">
              <a:spcBef>
                <a:spcPct val="0"/>
              </a:spcBef>
              <a:spcAft>
                <a:spcPct val="0"/>
              </a:spcAft>
            </a:pPr>
            <a:endParaRPr lang="en-US" sz="1400" dirty="0">
              <a:solidFill>
                <a:srgbClr val="292929"/>
              </a:solidFill>
              <a:ea typeface="ＭＳ Ｐゴシック"/>
            </a:endParaRPr>
          </a:p>
          <a:p>
            <a:pPr lvl="1" defTabSz="914400" fontAlgn="base">
              <a:spcBef>
                <a:spcPct val="0"/>
              </a:spcBef>
              <a:spcAft>
                <a:spcPct val="0"/>
              </a:spcAft>
            </a:pPr>
            <a:r>
              <a:rPr lang="en-US" sz="1400" dirty="0">
                <a:solidFill>
                  <a:srgbClr val="292929"/>
                </a:solidFill>
                <a:ea typeface="ＭＳ Ｐゴシック"/>
              </a:rPr>
              <a:t>Height = w1*Age + w2*Weight + w3*Gender + intercept </a:t>
            </a:r>
          </a:p>
        </p:txBody>
      </p:sp>
    </p:spTree>
    <p:extLst>
      <p:ext uri="{BB962C8B-B14F-4D97-AF65-F5344CB8AC3E}">
        <p14:creationId xmlns:p14="http://schemas.microsoft.com/office/powerpoint/2010/main" val="342150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this so hard…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39</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What I wish every IT person knew </a:t>
            </a:r>
          </a:p>
        </p:txBody>
      </p:sp>
      <p:graphicFrame>
        <p:nvGraphicFramePr>
          <p:cNvPr id="6" name="Table 5"/>
          <p:cNvGraphicFramePr>
            <a:graphicFrameLocks noGrp="1"/>
          </p:cNvGraphicFramePr>
          <p:nvPr>
            <p:extLst>
              <p:ext uri="{D42A27DB-BD31-4B8C-83A1-F6EECF244321}">
                <p14:modId xmlns:p14="http://schemas.microsoft.com/office/powerpoint/2010/main" val="3758761865"/>
              </p:ext>
            </p:extLst>
          </p:nvPr>
        </p:nvGraphicFramePr>
        <p:xfrm>
          <a:off x="215123" y="2603863"/>
          <a:ext cx="3927298" cy="2292692"/>
        </p:xfrm>
        <a:graphic>
          <a:graphicData uri="http://schemas.openxmlformats.org/drawingml/2006/table">
            <a:tbl>
              <a:tblPr firstRow="1" bandRow="1">
                <a:tableStyleId>{69012ECD-51FC-41F1-AA8D-1B2483CD663E}</a:tableStyleId>
              </a:tblPr>
              <a:tblGrid>
                <a:gridCol w="780140">
                  <a:extLst>
                    <a:ext uri="{9D8B030D-6E8A-4147-A177-3AD203B41FA5}">
                      <a16:colId xmlns:a16="http://schemas.microsoft.com/office/drawing/2014/main" val="20000"/>
                    </a:ext>
                  </a:extLst>
                </a:gridCol>
                <a:gridCol w="700354">
                  <a:extLst>
                    <a:ext uri="{9D8B030D-6E8A-4147-A177-3AD203B41FA5}">
                      <a16:colId xmlns:a16="http://schemas.microsoft.com/office/drawing/2014/main" val="20001"/>
                    </a:ext>
                  </a:extLst>
                </a:gridCol>
                <a:gridCol w="780140">
                  <a:extLst>
                    <a:ext uri="{9D8B030D-6E8A-4147-A177-3AD203B41FA5}">
                      <a16:colId xmlns:a16="http://schemas.microsoft.com/office/drawing/2014/main" val="20002"/>
                    </a:ext>
                  </a:extLst>
                </a:gridCol>
                <a:gridCol w="756500">
                  <a:extLst>
                    <a:ext uri="{9D8B030D-6E8A-4147-A177-3AD203B41FA5}">
                      <a16:colId xmlns:a16="http://schemas.microsoft.com/office/drawing/2014/main" val="20003"/>
                    </a:ext>
                  </a:extLst>
                </a:gridCol>
                <a:gridCol w="910164">
                  <a:extLst>
                    <a:ext uri="{9D8B030D-6E8A-4147-A177-3AD203B41FA5}">
                      <a16:colId xmlns:a16="http://schemas.microsoft.com/office/drawing/2014/main" val="20004"/>
                    </a:ext>
                  </a:extLst>
                </a:gridCol>
              </a:tblGrid>
              <a:tr h="224117">
                <a:tc>
                  <a:txBody>
                    <a:bodyPr/>
                    <a:lstStyle/>
                    <a:p>
                      <a:pPr algn="ctr" fontAlgn="b"/>
                      <a:r>
                        <a:rPr lang="en-US" sz="700" u="none" strike="noStrike" dirty="0">
                          <a:effectLst/>
                        </a:rPr>
                        <a:t>TOTSALPRICE</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YEAR_BUILT</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HEATEDSQFT</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DEED_ACRES</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CITY</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0"/>
                  </a:ext>
                </a:extLst>
              </a:tr>
              <a:tr h="121426">
                <a:tc>
                  <a:txBody>
                    <a:bodyPr/>
                    <a:lstStyle/>
                    <a:p>
                      <a:pPr algn="ctr" fontAlgn="b"/>
                      <a:r>
                        <a:rPr lang="en-US" sz="700" u="none" strike="noStrike">
                          <a:effectLst/>
                        </a:rPr>
                        <a:t>234000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1998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2320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1"/>
                  </a:ext>
                </a:extLst>
              </a:tr>
              <a:tr h="121426">
                <a:tc>
                  <a:txBody>
                    <a:bodyPr/>
                    <a:lstStyle/>
                    <a:p>
                      <a:pPr algn="ctr" fontAlgn="b"/>
                      <a:r>
                        <a:rPr lang="en-US" sz="700" u="none" strike="noStrike">
                          <a:effectLst/>
                        </a:rPr>
                        <a:t>136000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2005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1744</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0.16</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2"/>
                  </a:ext>
                </a:extLst>
              </a:tr>
              <a:tr h="121426">
                <a:tc>
                  <a:txBody>
                    <a:bodyPr/>
                    <a:lstStyle/>
                    <a:p>
                      <a:pPr algn="ctr" fontAlgn="b"/>
                      <a:r>
                        <a:rPr lang="en-US" sz="700" u="none" strike="noStrike">
                          <a:effectLst/>
                        </a:rPr>
                        <a:t>140000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1969</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1962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0.04</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3"/>
                  </a:ext>
                </a:extLst>
              </a:tr>
              <a:tr h="121426">
                <a:tc>
                  <a:txBody>
                    <a:bodyPr/>
                    <a:lstStyle/>
                    <a:p>
                      <a:pPr algn="ctr" fontAlgn="b"/>
                      <a:r>
                        <a:rPr lang="en-US" sz="700" u="none" strike="noStrike">
                          <a:effectLst/>
                        </a:rPr>
                        <a:t>311500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1998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2440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0.25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APEX</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4"/>
                  </a:ext>
                </a:extLst>
              </a:tr>
              <a:tr h="121426">
                <a:tc>
                  <a:txBody>
                    <a:bodyPr/>
                    <a:lstStyle/>
                    <a:p>
                      <a:pPr algn="ctr" fontAlgn="b"/>
                      <a:r>
                        <a:rPr lang="en-US" sz="700" u="none" strike="noStrike">
                          <a:effectLst/>
                        </a:rPr>
                        <a:t>50000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1945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1134</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5"/>
                  </a:ext>
                </a:extLst>
              </a:tr>
              <a:tr h="121426">
                <a:tc>
                  <a:txBody>
                    <a:bodyPr/>
                    <a:lstStyle/>
                    <a:p>
                      <a:pPr algn="ctr" fontAlgn="b"/>
                      <a:r>
                        <a:rPr lang="en-US" sz="700" u="none" strike="noStrike">
                          <a:effectLst/>
                        </a:rPr>
                        <a:t>526500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1969</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5303</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0.85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RALEIGH</a:t>
                      </a:r>
                      <a:endParaRPr lang="en-US" sz="700" b="0" i="0" u="none" strike="noStrike" dirty="0">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6"/>
                  </a:ext>
                </a:extLst>
              </a:tr>
              <a:tr h="136660">
                <a:tc>
                  <a:txBody>
                    <a:bodyPr/>
                    <a:lstStyle/>
                    <a:p>
                      <a:pPr algn="ctr" fontAlgn="b"/>
                      <a:r>
                        <a:rPr lang="en-US" sz="700" u="none" strike="noStrike">
                          <a:effectLst/>
                        </a:rPr>
                        <a:t>139500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1998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1486</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HOLLY SPRINGS</a:t>
                      </a:r>
                      <a:endParaRPr lang="en-US" sz="700" b="0" i="0" u="none" strike="noStrike" dirty="0">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7"/>
                  </a:ext>
                </a:extLst>
              </a:tr>
              <a:tr h="121426">
                <a:tc>
                  <a:txBody>
                    <a:bodyPr/>
                    <a:lstStyle/>
                    <a:p>
                      <a:pPr algn="ctr" fontAlgn="b"/>
                      <a:r>
                        <a:rPr lang="en-US" sz="700" u="none" strike="noStrike">
                          <a:effectLst/>
                        </a:rPr>
                        <a:t>205000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2002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2243</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MORRISVILLE</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8"/>
                  </a:ext>
                </a:extLst>
              </a:tr>
              <a:tr h="121426">
                <a:tc>
                  <a:txBody>
                    <a:bodyPr/>
                    <a:lstStyle/>
                    <a:p>
                      <a:pPr algn="ctr" fontAlgn="b"/>
                      <a:r>
                        <a:rPr lang="en-US" sz="700" u="none" strike="noStrike">
                          <a:effectLst/>
                        </a:rPr>
                        <a:t>307000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2005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3280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MORRISVILLE</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09"/>
                  </a:ext>
                </a:extLst>
              </a:tr>
              <a:tr h="88074">
                <a:tc>
                  <a:txBody>
                    <a:bodyPr/>
                    <a:lstStyle/>
                    <a:p>
                      <a:pPr algn="ctr" fontAlgn="b"/>
                      <a:r>
                        <a:rPr lang="en-US" sz="700" u="none" strike="noStrike">
                          <a:effectLst/>
                        </a:rPr>
                        <a:t>147000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1997</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1762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HOLLY SPRINGS</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0"/>
                  </a:ext>
                </a:extLst>
              </a:tr>
              <a:tr h="121426">
                <a:tc>
                  <a:txBody>
                    <a:bodyPr/>
                    <a:lstStyle/>
                    <a:p>
                      <a:pPr algn="ctr" fontAlgn="b"/>
                      <a:r>
                        <a:rPr lang="en-US" sz="700" u="none" strike="noStrike">
                          <a:effectLst/>
                        </a:rPr>
                        <a:t>265000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1965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4963</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0.46</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1"/>
                  </a:ext>
                </a:extLst>
              </a:tr>
              <a:tr h="121426">
                <a:tc>
                  <a:txBody>
                    <a:bodyPr/>
                    <a:lstStyle/>
                    <a:p>
                      <a:pPr algn="ctr" fontAlgn="b"/>
                      <a:r>
                        <a:rPr lang="en-US" sz="700" u="none" strike="noStrike">
                          <a:effectLst/>
                        </a:rPr>
                        <a:t>196000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2002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MORRISVILLE</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2"/>
                  </a:ext>
                </a:extLst>
              </a:tr>
              <a:tr h="121426">
                <a:tc>
                  <a:txBody>
                    <a:bodyPr/>
                    <a:lstStyle/>
                    <a:p>
                      <a:pPr algn="ctr" fontAlgn="b"/>
                      <a:r>
                        <a:rPr lang="en-US" sz="700" u="none" strike="noStrike">
                          <a:effectLst/>
                        </a:rPr>
                        <a:t>71000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1961</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1520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3"/>
                  </a:ext>
                </a:extLst>
              </a:tr>
              <a:tr h="121426">
                <a:tc>
                  <a:txBody>
                    <a:bodyPr/>
                    <a:lstStyle/>
                    <a:p>
                      <a:pPr algn="ctr" fontAlgn="b"/>
                      <a:r>
                        <a:rPr lang="en-US" sz="700" u="none" strike="noStrike">
                          <a:effectLst/>
                        </a:rPr>
                        <a:t>112000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1979</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1285</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0.56</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ZEBULON</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4"/>
                  </a:ext>
                </a:extLst>
              </a:tr>
              <a:tr h="121426">
                <a:tc>
                  <a:txBody>
                    <a:bodyPr/>
                    <a:lstStyle/>
                    <a:p>
                      <a:pPr algn="ctr" fontAlgn="b"/>
                      <a:r>
                        <a:rPr lang="en-US" sz="700" u="none" strike="noStrike">
                          <a:effectLst/>
                        </a:rPr>
                        <a:t>302000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2002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3312</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0.25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APEX</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5"/>
                  </a:ext>
                </a:extLst>
              </a:tr>
              <a:tr h="121426">
                <a:tc>
                  <a:txBody>
                    <a:bodyPr/>
                    <a:lstStyle/>
                    <a:p>
                      <a:pPr algn="ctr" fontAlgn="b"/>
                      <a:r>
                        <a:rPr lang="en-US" sz="700" u="none" strike="noStrike">
                          <a:effectLst/>
                        </a:rPr>
                        <a:t>218500</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1995</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2568</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0.26</a:t>
                      </a:r>
                      <a:endParaRPr lang="en-US" sz="700" b="0" i="0" u="none" strike="noStrike">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a:effectLst/>
                        </a:rPr>
                        <a:t>CARY</a:t>
                      </a:r>
                      <a:endParaRPr lang="en-US" sz="700" b="0" i="0" u="none" strike="noStrike">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6"/>
                  </a:ext>
                </a:extLst>
              </a:tr>
              <a:tr h="121426">
                <a:tc>
                  <a:txBody>
                    <a:bodyPr/>
                    <a:lstStyle/>
                    <a:p>
                      <a:pPr algn="ctr" fontAlgn="b"/>
                      <a:r>
                        <a:rPr lang="en-US" sz="700" u="none" strike="noStrike" dirty="0">
                          <a:effectLst/>
                        </a:rPr>
                        <a:t>152500</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2002</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1677</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0.15</a:t>
                      </a:r>
                      <a:endParaRPr lang="en-US" sz="700" b="0" i="0" u="none" strike="noStrike" dirty="0">
                        <a:solidFill>
                          <a:srgbClr val="000000"/>
                        </a:solidFill>
                        <a:effectLst/>
                        <a:latin typeface="Calibri" panose="020F0502020204030204" pitchFamily="34" charset="0"/>
                      </a:endParaRPr>
                    </a:p>
                  </a:txBody>
                  <a:tcPr marL="3845" marR="3845" marT="3845" marB="0" anchor="b"/>
                </a:tc>
                <a:tc>
                  <a:txBody>
                    <a:bodyPr/>
                    <a:lstStyle/>
                    <a:p>
                      <a:pPr algn="ctr" fontAlgn="b"/>
                      <a:r>
                        <a:rPr lang="en-US" sz="700" u="none" strike="noStrike" dirty="0">
                          <a:effectLst/>
                        </a:rPr>
                        <a:t>GARNER</a:t>
                      </a:r>
                      <a:endParaRPr lang="en-US" sz="700" b="0" i="0" u="none" strike="noStrike" dirty="0">
                        <a:solidFill>
                          <a:srgbClr val="000000"/>
                        </a:solidFill>
                        <a:effectLst/>
                        <a:latin typeface="Calibri" panose="020F0502020204030204" pitchFamily="34" charset="0"/>
                      </a:endParaRPr>
                    </a:p>
                  </a:txBody>
                  <a:tcPr marL="3845" marR="3845" marT="3845" marB="0" anchor="b"/>
                </a:tc>
                <a:extLst>
                  <a:ext uri="{0D108BD9-81ED-4DB2-BD59-A6C34878D82A}">
                    <a16:rowId xmlns:a16="http://schemas.microsoft.com/office/drawing/2014/main" val="10017"/>
                  </a:ext>
                </a:extLst>
              </a:tr>
            </a:tbl>
          </a:graphicData>
        </a:graphic>
      </p:graphicFrame>
      <p:sp>
        <p:nvSpPr>
          <p:cNvPr id="7" name="TextBox 6"/>
          <p:cNvSpPr txBox="1"/>
          <p:nvPr/>
        </p:nvSpPr>
        <p:spPr>
          <a:xfrm>
            <a:off x="215124" y="2243450"/>
            <a:ext cx="3938376" cy="307777"/>
          </a:xfrm>
          <a:prstGeom prst="rect">
            <a:avLst/>
          </a:prstGeom>
          <a:noFill/>
        </p:spPr>
        <p:txBody>
          <a:bodyPr wrap="square" rtlCol="0">
            <a:spAutoFit/>
          </a:bodyPr>
          <a:lstStyle/>
          <a:p>
            <a:pPr defTabSz="914400" fontAlgn="base">
              <a:spcBef>
                <a:spcPct val="0"/>
              </a:spcBef>
              <a:spcAft>
                <a:spcPct val="0"/>
              </a:spcAft>
            </a:pPr>
            <a:r>
              <a:rPr lang="en-US" sz="1400" dirty="0">
                <a:solidFill>
                  <a:srgbClr val="292929"/>
                </a:solidFill>
                <a:ea typeface="ＭＳ Ｐゴシック"/>
              </a:rPr>
              <a:t>Your Database returns … a result set…  </a:t>
            </a:r>
          </a:p>
        </p:txBody>
      </p:sp>
      <p:graphicFrame>
        <p:nvGraphicFramePr>
          <p:cNvPr id="8" name="Table 7"/>
          <p:cNvGraphicFramePr>
            <a:graphicFrameLocks noGrp="1"/>
          </p:cNvGraphicFramePr>
          <p:nvPr>
            <p:extLst>
              <p:ext uri="{D42A27DB-BD31-4B8C-83A1-F6EECF244321}">
                <p14:modId xmlns:p14="http://schemas.microsoft.com/office/powerpoint/2010/main" val="2287837018"/>
              </p:ext>
            </p:extLst>
          </p:nvPr>
        </p:nvGraphicFramePr>
        <p:xfrm>
          <a:off x="4658918" y="2603864"/>
          <a:ext cx="4200920" cy="2340341"/>
        </p:xfrm>
        <a:graphic>
          <a:graphicData uri="http://schemas.openxmlformats.org/drawingml/2006/table">
            <a:tbl>
              <a:tblPr firstRow="1" bandRow="1">
                <a:tableStyleId>{69012ECD-51FC-41F1-AA8D-1B2483CD663E}</a:tableStyleId>
              </a:tblPr>
              <a:tblGrid>
                <a:gridCol w="651885">
                  <a:extLst>
                    <a:ext uri="{9D8B030D-6E8A-4147-A177-3AD203B41FA5}">
                      <a16:colId xmlns:a16="http://schemas.microsoft.com/office/drawing/2014/main" val="20000"/>
                    </a:ext>
                  </a:extLst>
                </a:gridCol>
                <a:gridCol w="220085">
                  <a:extLst>
                    <a:ext uri="{9D8B030D-6E8A-4147-A177-3AD203B41FA5}">
                      <a16:colId xmlns:a16="http://schemas.microsoft.com/office/drawing/2014/main" val="20001"/>
                    </a:ext>
                  </a:extLst>
                </a:gridCol>
                <a:gridCol w="626485">
                  <a:extLst>
                    <a:ext uri="{9D8B030D-6E8A-4147-A177-3AD203B41FA5}">
                      <a16:colId xmlns:a16="http://schemas.microsoft.com/office/drawing/2014/main" val="20002"/>
                    </a:ext>
                  </a:extLst>
                </a:gridCol>
                <a:gridCol w="629660">
                  <a:extLst>
                    <a:ext uri="{9D8B030D-6E8A-4147-A177-3AD203B41FA5}">
                      <a16:colId xmlns:a16="http://schemas.microsoft.com/office/drawing/2014/main" val="20003"/>
                    </a:ext>
                  </a:extLst>
                </a:gridCol>
                <a:gridCol w="414561">
                  <a:extLst>
                    <a:ext uri="{9D8B030D-6E8A-4147-A177-3AD203B41FA5}">
                      <a16:colId xmlns:a16="http://schemas.microsoft.com/office/drawing/2014/main" val="20004"/>
                    </a:ext>
                  </a:extLst>
                </a:gridCol>
                <a:gridCol w="414561">
                  <a:extLst>
                    <a:ext uri="{9D8B030D-6E8A-4147-A177-3AD203B41FA5}">
                      <a16:colId xmlns:a16="http://schemas.microsoft.com/office/drawing/2014/main" val="20005"/>
                    </a:ext>
                  </a:extLst>
                </a:gridCol>
                <a:gridCol w="414561">
                  <a:extLst>
                    <a:ext uri="{9D8B030D-6E8A-4147-A177-3AD203B41FA5}">
                      <a16:colId xmlns:a16="http://schemas.microsoft.com/office/drawing/2014/main" val="20006"/>
                    </a:ext>
                  </a:extLst>
                </a:gridCol>
                <a:gridCol w="414561">
                  <a:extLst>
                    <a:ext uri="{9D8B030D-6E8A-4147-A177-3AD203B41FA5}">
                      <a16:colId xmlns:a16="http://schemas.microsoft.com/office/drawing/2014/main" val="20007"/>
                    </a:ext>
                  </a:extLst>
                </a:gridCol>
                <a:gridCol w="414561">
                  <a:extLst>
                    <a:ext uri="{9D8B030D-6E8A-4147-A177-3AD203B41FA5}">
                      <a16:colId xmlns:a16="http://schemas.microsoft.com/office/drawing/2014/main" val="20008"/>
                    </a:ext>
                  </a:extLst>
                </a:gridCol>
              </a:tblGrid>
              <a:tr h="225201">
                <a:tc>
                  <a:txBody>
                    <a:bodyPr/>
                    <a:lstStyle/>
                    <a:p>
                      <a:pPr algn="l" fontAlgn="b"/>
                      <a:r>
                        <a:rPr lang="en-US" sz="700" u="none" strike="noStrike" dirty="0">
                          <a:effectLst/>
                        </a:rPr>
                        <a:t>TOTSALPRICE</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dirty="0">
                          <a:effectLst/>
                        </a:rPr>
                        <a:t>AGE</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HEATEDSQFT</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a:effectLst/>
                        </a:rPr>
                        <a:t>DEED_ACRES</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APEX</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dirty="0">
                          <a:effectLst/>
                        </a:rPr>
                        <a:t>HOLLY SPRINGS</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MORRISVILLE</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dirty="0">
                          <a:effectLst/>
                        </a:rPr>
                        <a:t>ZEBULON</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0"/>
                  </a:ext>
                </a:extLst>
              </a:tr>
              <a:tr h="124420">
                <a:tc>
                  <a:txBody>
                    <a:bodyPr/>
                    <a:lstStyle/>
                    <a:p>
                      <a:pPr algn="r" fontAlgn="b"/>
                      <a:r>
                        <a:rPr lang="en-US" sz="700" u="none" strike="noStrike">
                          <a:effectLst/>
                        </a:rPr>
                        <a:t>234000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2320</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0.18</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1"/>
                  </a:ext>
                </a:extLst>
              </a:tr>
              <a:tr h="124420">
                <a:tc>
                  <a:txBody>
                    <a:bodyPr/>
                    <a:lstStyle/>
                    <a:p>
                      <a:pPr algn="r" fontAlgn="b"/>
                      <a:r>
                        <a:rPr lang="en-US" sz="700" u="none" strike="noStrike">
                          <a:effectLst/>
                        </a:rPr>
                        <a:t>136000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1744</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0.16</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2"/>
                  </a:ext>
                </a:extLst>
              </a:tr>
              <a:tr h="124420">
                <a:tc>
                  <a:txBody>
                    <a:bodyPr/>
                    <a:lstStyle/>
                    <a:p>
                      <a:pPr algn="r" fontAlgn="b"/>
                      <a:r>
                        <a:rPr lang="en-US" sz="700" u="none" strike="noStrike">
                          <a:effectLst/>
                        </a:rPr>
                        <a:t>140000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1962</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0.04</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3"/>
                  </a:ext>
                </a:extLst>
              </a:tr>
              <a:tr h="124420">
                <a:tc>
                  <a:txBody>
                    <a:bodyPr/>
                    <a:lstStyle/>
                    <a:p>
                      <a:pPr algn="r" fontAlgn="b"/>
                      <a:r>
                        <a:rPr lang="en-US" sz="700" u="none" strike="noStrike" dirty="0">
                          <a:effectLst/>
                        </a:rPr>
                        <a:t>311500</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2440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0.25</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4"/>
                  </a:ext>
                </a:extLst>
              </a:tr>
              <a:tr h="124420">
                <a:tc>
                  <a:txBody>
                    <a:bodyPr/>
                    <a:lstStyle/>
                    <a:p>
                      <a:pPr algn="r" fontAlgn="b"/>
                      <a:r>
                        <a:rPr lang="en-US" sz="700" u="none" strike="noStrike">
                          <a:effectLst/>
                        </a:rPr>
                        <a:t>50000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1134</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5"/>
                  </a:ext>
                </a:extLst>
              </a:tr>
              <a:tr h="124420">
                <a:tc>
                  <a:txBody>
                    <a:bodyPr/>
                    <a:lstStyle/>
                    <a:p>
                      <a:pPr algn="r" fontAlgn="b"/>
                      <a:r>
                        <a:rPr lang="en-US" sz="700" u="none" strike="noStrike">
                          <a:effectLst/>
                        </a:rPr>
                        <a:t>526500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5303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0.85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6"/>
                  </a:ext>
                </a:extLst>
              </a:tr>
              <a:tr h="124420">
                <a:tc>
                  <a:txBody>
                    <a:bodyPr/>
                    <a:lstStyle/>
                    <a:p>
                      <a:pPr algn="r" fontAlgn="b"/>
                      <a:r>
                        <a:rPr lang="en-US" sz="700" u="none" strike="noStrike">
                          <a:effectLst/>
                        </a:rPr>
                        <a:t>139500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1486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7"/>
                  </a:ext>
                </a:extLst>
              </a:tr>
              <a:tr h="124420">
                <a:tc>
                  <a:txBody>
                    <a:bodyPr/>
                    <a:lstStyle/>
                    <a:p>
                      <a:pPr algn="r" fontAlgn="b"/>
                      <a:r>
                        <a:rPr lang="en-US" sz="700" u="none" strike="noStrike">
                          <a:effectLst/>
                        </a:rPr>
                        <a:t>205000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2243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8"/>
                  </a:ext>
                </a:extLst>
              </a:tr>
              <a:tr h="124420">
                <a:tc>
                  <a:txBody>
                    <a:bodyPr/>
                    <a:lstStyle/>
                    <a:p>
                      <a:pPr algn="r" fontAlgn="b"/>
                      <a:r>
                        <a:rPr lang="en-US" sz="700" u="none" strike="noStrike">
                          <a:effectLst/>
                        </a:rPr>
                        <a:t>307000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3280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0.18</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9"/>
                  </a:ext>
                </a:extLst>
              </a:tr>
              <a:tr h="124420">
                <a:tc>
                  <a:txBody>
                    <a:bodyPr/>
                    <a:lstStyle/>
                    <a:p>
                      <a:pPr algn="r" fontAlgn="b"/>
                      <a:r>
                        <a:rPr lang="en-US" sz="700" u="none" strike="noStrike">
                          <a:effectLst/>
                        </a:rPr>
                        <a:t>147000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1762</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0"/>
                  </a:ext>
                </a:extLst>
              </a:tr>
              <a:tr h="124420">
                <a:tc>
                  <a:txBody>
                    <a:bodyPr/>
                    <a:lstStyle/>
                    <a:p>
                      <a:pPr algn="r" fontAlgn="b"/>
                      <a:r>
                        <a:rPr lang="en-US" sz="700" u="none" strike="noStrike">
                          <a:effectLst/>
                        </a:rPr>
                        <a:t>265000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4963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0.46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1"/>
                  </a:ext>
                </a:extLst>
              </a:tr>
              <a:tr h="124420">
                <a:tc>
                  <a:txBody>
                    <a:bodyPr/>
                    <a:lstStyle/>
                    <a:p>
                      <a:pPr algn="r" fontAlgn="b"/>
                      <a:r>
                        <a:rPr lang="en-US" sz="700" u="none" strike="noStrike">
                          <a:effectLst/>
                        </a:rPr>
                        <a:t>196000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2"/>
                  </a:ext>
                </a:extLst>
              </a:tr>
              <a:tr h="124420">
                <a:tc>
                  <a:txBody>
                    <a:bodyPr/>
                    <a:lstStyle/>
                    <a:p>
                      <a:pPr algn="r" fontAlgn="b"/>
                      <a:r>
                        <a:rPr lang="en-US" sz="700" u="none" strike="noStrike">
                          <a:effectLst/>
                        </a:rPr>
                        <a:t>71000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1520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3"/>
                  </a:ext>
                </a:extLst>
              </a:tr>
              <a:tr h="124420">
                <a:tc>
                  <a:txBody>
                    <a:bodyPr/>
                    <a:lstStyle/>
                    <a:p>
                      <a:pPr algn="r" fontAlgn="b"/>
                      <a:r>
                        <a:rPr lang="en-US" sz="700" u="none" strike="noStrike">
                          <a:effectLst/>
                        </a:rPr>
                        <a:t>112000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36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1285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0.56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4"/>
                  </a:ext>
                </a:extLst>
              </a:tr>
              <a:tr h="124420">
                <a:tc>
                  <a:txBody>
                    <a:bodyPr/>
                    <a:lstStyle/>
                    <a:p>
                      <a:pPr algn="r" fontAlgn="b"/>
                      <a:r>
                        <a:rPr lang="en-US" sz="700" u="none" strike="noStrike">
                          <a:effectLst/>
                        </a:rPr>
                        <a:t>302000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3312</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0.25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5"/>
                  </a:ext>
                </a:extLst>
              </a:tr>
              <a:tr h="124420">
                <a:tc>
                  <a:txBody>
                    <a:bodyPr/>
                    <a:lstStyle/>
                    <a:p>
                      <a:pPr algn="r" fontAlgn="b"/>
                      <a:r>
                        <a:rPr lang="en-US" sz="700" u="none" strike="noStrike">
                          <a:effectLst/>
                        </a:rPr>
                        <a:t>218500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2568</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0.26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6"/>
                  </a:ext>
                </a:extLst>
              </a:tr>
              <a:tr h="124420">
                <a:tc>
                  <a:txBody>
                    <a:bodyPr/>
                    <a:lstStyle/>
                    <a:p>
                      <a:pPr algn="r" fontAlgn="b"/>
                      <a:r>
                        <a:rPr lang="en-US" sz="700" u="none" strike="noStrike">
                          <a:effectLst/>
                        </a:rPr>
                        <a:t>152500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13</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1677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7"/>
                  </a:ext>
                </a:extLst>
              </a:tr>
            </a:tbl>
          </a:graphicData>
        </a:graphic>
      </p:graphicFrame>
      <p:sp>
        <p:nvSpPr>
          <p:cNvPr id="9" name="TextBox 8"/>
          <p:cNvSpPr txBox="1"/>
          <p:nvPr/>
        </p:nvSpPr>
        <p:spPr>
          <a:xfrm>
            <a:off x="4790190" y="2245168"/>
            <a:ext cx="3938376" cy="307777"/>
          </a:xfrm>
          <a:prstGeom prst="rect">
            <a:avLst/>
          </a:prstGeom>
          <a:noFill/>
        </p:spPr>
        <p:txBody>
          <a:bodyPr wrap="square" rtlCol="0">
            <a:spAutoFit/>
          </a:bodyPr>
          <a:lstStyle/>
          <a:p>
            <a:pPr defTabSz="914400" fontAlgn="base">
              <a:spcBef>
                <a:spcPct val="0"/>
              </a:spcBef>
              <a:spcAft>
                <a:spcPct val="0"/>
              </a:spcAft>
            </a:pPr>
            <a:r>
              <a:rPr lang="en-US" sz="1400" dirty="0">
                <a:solidFill>
                  <a:srgbClr val="292929"/>
                </a:solidFill>
                <a:ea typeface="ＭＳ Ｐゴシック"/>
              </a:rPr>
              <a:t>Your Stats guy is going to transform things… </a:t>
            </a:r>
          </a:p>
        </p:txBody>
      </p:sp>
      <p:sp>
        <p:nvSpPr>
          <p:cNvPr id="10" name="TextBox 9"/>
          <p:cNvSpPr txBox="1"/>
          <p:nvPr/>
        </p:nvSpPr>
        <p:spPr>
          <a:xfrm>
            <a:off x="351593" y="4944205"/>
            <a:ext cx="7850074" cy="1815882"/>
          </a:xfrm>
          <a:prstGeom prst="rect">
            <a:avLst/>
          </a:prstGeom>
          <a:noFill/>
        </p:spPr>
        <p:txBody>
          <a:bodyPr wrap="square" rtlCol="0">
            <a:spAutoFit/>
          </a:bodyPr>
          <a:lstStyle/>
          <a:p>
            <a:pPr defTabSz="914400" fontAlgn="base">
              <a:spcBef>
                <a:spcPct val="0"/>
              </a:spcBef>
              <a:spcAft>
                <a:spcPct val="0"/>
              </a:spcAft>
            </a:pPr>
            <a:r>
              <a:rPr lang="en-US" sz="1400" dirty="0">
                <a:solidFill>
                  <a:srgbClr val="292929"/>
                </a:solidFill>
                <a:ea typeface="ＭＳ Ｐゴシック"/>
              </a:rPr>
              <a:t>Most methods only deal with continuous numeric values </a:t>
            </a:r>
          </a:p>
          <a:p>
            <a:pPr defTabSz="914400" fontAlgn="base">
              <a:spcBef>
                <a:spcPct val="0"/>
              </a:spcBef>
              <a:spcAft>
                <a:spcPct val="0"/>
              </a:spcAft>
            </a:pPr>
            <a:endParaRPr lang="en-US" sz="1400" dirty="0">
              <a:solidFill>
                <a:srgbClr val="292929"/>
              </a:solidFill>
              <a:ea typeface="ＭＳ Ｐゴシック"/>
            </a:endParaRPr>
          </a:p>
          <a:p>
            <a:pPr defTabSz="914400" fontAlgn="base">
              <a:spcBef>
                <a:spcPct val="0"/>
              </a:spcBef>
              <a:spcAft>
                <a:spcPct val="0"/>
              </a:spcAft>
            </a:pPr>
            <a:r>
              <a:rPr lang="en-US" sz="1400" dirty="0">
                <a:solidFill>
                  <a:srgbClr val="292929"/>
                </a:solidFill>
                <a:ea typeface="ＭＳ Ｐゴシック"/>
              </a:rPr>
              <a:t>Factors - are an “R-ism” to represent 0/1s for categories within the data avoiding:</a:t>
            </a:r>
          </a:p>
          <a:p>
            <a:pPr marL="285750" indent="-285750" defTabSz="914400" fontAlgn="base">
              <a:spcBef>
                <a:spcPct val="0"/>
              </a:spcBef>
              <a:spcAft>
                <a:spcPct val="0"/>
              </a:spcAft>
              <a:buFont typeface="Arial" panose="020B0604020202020204" pitchFamily="34" charset="0"/>
              <a:buChar char="•"/>
            </a:pPr>
            <a:r>
              <a:rPr lang="en-US" sz="1400" dirty="0">
                <a:solidFill>
                  <a:srgbClr val="292929"/>
                </a:solidFill>
                <a:ea typeface="ＭＳ Ｐゴシック"/>
              </a:rPr>
              <a:t>One hot Encoding or Discretization , or making 1s and 0s, for example city transformed into 0/1 </a:t>
            </a:r>
          </a:p>
          <a:p>
            <a:pPr defTabSz="914400" fontAlgn="base">
              <a:spcBef>
                <a:spcPct val="0"/>
              </a:spcBef>
              <a:spcAft>
                <a:spcPct val="0"/>
              </a:spcAft>
            </a:pPr>
            <a:endParaRPr lang="en-US" sz="1400" dirty="0">
              <a:solidFill>
                <a:srgbClr val="292929"/>
              </a:solidFill>
              <a:ea typeface="ＭＳ Ｐゴシック"/>
            </a:endParaRPr>
          </a:p>
          <a:p>
            <a:pPr defTabSz="914400" fontAlgn="base">
              <a:spcBef>
                <a:spcPct val="0"/>
              </a:spcBef>
              <a:spcAft>
                <a:spcPct val="0"/>
              </a:spcAft>
            </a:pPr>
            <a:r>
              <a:rPr lang="en-US" sz="1400" dirty="0">
                <a:solidFill>
                  <a:srgbClr val="292929"/>
                </a:solidFill>
                <a:ea typeface="ＭＳ Ｐゴシック"/>
              </a:rPr>
              <a:t>Transformations – are need to satisfy model assumptions (normality), express predictive power, or simply to create useful variables for example year could be a factor or we could transform it to AGE </a:t>
            </a:r>
          </a:p>
          <a:p>
            <a:pPr marL="285750" indent="-285750" defTabSz="914400" fontAlgn="base">
              <a:spcBef>
                <a:spcPct val="0"/>
              </a:spcBef>
              <a:spcAft>
                <a:spcPct val="0"/>
              </a:spcAft>
              <a:buFont typeface="Arial" panose="020B0604020202020204" pitchFamily="34" charset="0"/>
              <a:buChar char="•"/>
            </a:pPr>
            <a:r>
              <a:rPr lang="en-US" sz="1400" dirty="0">
                <a:solidFill>
                  <a:srgbClr val="292929"/>
                </a:solidFill>
                <a:ea typeface="ＭＳ Ｐゴシック"/>
              </a:rPr>
              <a:t>Calculate: Age = 2015 - Year Built </a:t>
            </a:r>
          </a:p>
        </p:txBody>
      </p:sp>
      <mc:AlternateContent xmlns:mc="http://schemas.openxmlformats.org/markup-compatibility/2006" xmlns:a14="http://schemas.microsoft.com/office/drawing/2010/main">
        <mc:Choice Requires="a14">
          <p:sp>
            <p:nvSpPr>
              <p:cNvPr id="11" name="TextBox 10"/>
              <p:cNvSpPr txBox="1"/>
              <p:nvPr/>
            </p:nvSpPr>
            <p:spPr>
              <a:xfrm>
                <a:off x="498518" y="1812739"/>
                <a:ext cx="7964424" cy="369332"/>
              </a:xfrm>
              <a:prstGeom prst="rect">
                <a:avLst/>
              </a:prstGeom>
              <a:noFill/>
            </p:spPr>
            <p:txBody>
              <a:bodyPr wrap="square" rtlCol="0">
                <a:spAutoFit/>
              </a:bodyPr>
              <a:lstStyle/>
              <a:p>
                <a:r>
                  <a:rPr lang="en-US" dirty="0" err="1"/>
                  <a:t>PriceReg</a:t>
                </a:r>
                <a:r>
                  <a:rPr lang="en-US" dirty="0"/>
                  <a:t> &lt;- lm(</a:t>
                </a:r>
                <a14:m>
                  <m:oMath xmlns:m="http://schemas.openxmlformats.org/officeDocument/2006/math">
                    <m:r>
                      <a:rPr lang="en-US" i="1">
                        <a:latin typeface="Cambria Math" panose="02040503050406030204" pitchFamily="18" charset="0"/>
                      </a:rPr>
                      <m:t>𝑇𝑜𝑡𝑎𝑙𝑆𝑎𝑙𝑒𝑃𝑟𝑖𝑐𝑒</m:t>
                    </m:r>
                  </m:oMath>
                </a14:m>
                <a:r>
                  <a:rPr lang="en-US" dirty="0"/>
                  <a:t> ~ Age  + HEATEDSQFT + DEED_ACRES + CITY)</a:t>
                </a:r>
              </a:p>
            </p:txBody>
          </p:sp>
        </mc:Choice>
        <mc:Fallback xmlns="">
          <p:sp>
            <p:nvSpPr>
              <p:cNvPr id="11" name="TextBox 10"/>
              <p:cNvSpPr txBox="1">
                <a:spLocks noRot="1" noChangeAspect="1" noMove="1" noResize="1" noEditPoints="1" noAdjustHandles="1" noChangeArrowheads="1" noChangeShapeType="1" noTextEdit="1"/>
              </p:cNvSpPr>
              <p:nvPr/>
            </p:nvSpPr>
            <p:spPr>
              <a:xfrm>
                <a:off x="498518" y="1812739"/>
                <a:ext cx="7964424" cy="369332"/>
              </a:xfrm>
              <a:prstGeom prst="rect">
                <a:avLst/>
              </a:prstGeom>
              <a:blipFill rotWithShape="0">
                <a:blip r:embed="rId2"/>
                <a:stretch>
                  <a:fillRect l="-68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060428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D6CD3-D5E3-0746-B94C-8B186DD6FDB1}"/>
              </a:ext>
            </a:extLst>
          </p:cNvPr>
          <p:cNvSpPr>
            <a:spLocks noGrp="1"/>
          </p:cNvSpPr>
          <p:nvPr>
            <p:ph type="title"/>
          </p:nvPr>
        </p:nvSpPr>
        <p:spPr/>
        <p:txBody>
          <a:bodyPr/>
          <a:lstStyle/>
          <a:p>
            <a:r>
              <a:rPr lang="en-US" dirty="0"/>
              <a:t>Anaconda Navigator </a:t>
            </a:r>
          </a:p>
        </p:txBody>
      </p:sp>
      <p:sp>
        <p:nvSpPr>
          <p:cNvPr id="4" name="Slide Number Placeholder 3">
            <a:extLst>
              <a:ext uri="{FF2B5EF4-FFF2-40B4-BE49-F238E27FC236}">
                <a16:creationId xmlns:a16="http://schemas.microsoft.com/office/drawing/2014/main" id="{349CAB04-E0B4-B446-829D-3FD549AC5F38}"/>
              </a:ext>
            </a:extLst>
          </p:cNvPr>
          <p:cNvSpPr>
            <a:spLocks noGrp="1"/>
          </p:cNvSpPr>
          <p:nvPr>
            <p:ph type="sldNum" sz="quarter" idx="12"/>
          </p:nvPr>
        </p:nvSpPr>
        <p:spPr/>
        <p:txBody>
          <a:bodyPr/>
          <a:lstStyle/>
          <a:p>
            <a:fld id="{02456A73-CB17-B748-BD2A-A20F5DD59EC7}" type="slidenum">
              <a:rPr lang="en-US" smtClean="0"/>
              <a:pPr/>
              <a:t>4</a:t>
            </a:fld>
            <a:endParaRPr lang="en-US" dirty="0"/>
          </a:p>
        </p:txBody>
      </p:sp>
      <p:pic>
        <p:nvPicPr>
          <p:cNvPr id="6" name="Picture 5">
            <a:extLst>
              <a:ext uri="{FF2B5EF4-FFF2-40B4-BE49-F238E27FC236}">
                <a16:creationId xmlns:a16="http://schemas.microsoft.com/office/drawing/2014/main" id="{3F4FA49E-68A9-604C-9D10-8F9984193F5F}"/>
              </a:ext>
            </a:extLst>
          </p:cNvPr>
          <p:cNvPicPr>
            <a:picLocks noChangeAspect="1"/>
          </p:cNvPicPr>
          <p:nvPr/>
        </p:nvPicPr>
        <p:blipFill>
          <a:blip r:embed="rId2"/>
          <a:stretch>
            <a:fillRect/>
          </a:stretch>
        </p:blipFill>
        <p:spPr>
          <a:xfrm>
            <a:off x="584596" y="1405424"/>
            <a:ext cx="7790213" cy="5021363"/>
          </a:xfrm>
          <a:prstGeom prst="rect">
            <a:avLst/>
          </a:prstGeom>
        </p:spPr>
      </p:pic>
      <p:sp>
        <p:nvSpPr>
          <p:cNvPr id="7" name="Oval 6">
            <a:extLst>
              <a:ext uri="{FF2B5EF4-FFF2-40B4-BE49-F238E27FC236}">
                <a16:creationId xmlns:a16="http://schemas.microsoft.com/office/drawing/2014/main" id="{45406919-3BD3-2D4F-A1C1-989CCC369BA0}"/>
              </a:ext>
            </a:extLst>
          </p:cNvPr>
          <p:cNvSpPr/>
          <p:nvPr/>
        </p:nvSpPr>
        <p:spPr>
          <a:xfrm>
            <a:off x="3624679" y="3304526"/>
            <a:ext cx="1710046" cy="122315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344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back the curtain </a:t>
            </a:r>
          </a:p>
        </p:txBody>
      </p:sp>
      <p:sp>
        <p:nvSpPr>
          <p:cNvPr id="3" name="Content Placeholder 2"/>
          <p:cNvSpPr>
            <a:spLocks noGrp="1"/>
          </p:cNvSpPr>
          <p:nvPr>
            <p:ph idx="1"/>
          </p:nvPr>
        </p:nvSpPr>
        <p:spPr/>
        <p:txBody>
          <a:bodyPr/>
          <a:lstStyle/>
          <a:p>
            <a:r>
              <a:rPr lang="en-US" dirty="0"/>
              <a:t>A matrix is a collection of numeric data arranged in a two-dimensional rectangular layout i.e. rows and columns </a:t>
            </a:r>
          </a:p>
          <a:p>
            <a:r>
              <a:rPr lang="en-US" dirty="0"/>
              <a:t>A vector is a sequence of numeric data think of it as a 1-dimensional array </a:t>
            </a:r>
          </a:p>
          <a:p>
            <a:r>
              <a:rPr lang="en-US" dirty="0"/>
              <a:t>Matrix Algebra,  aka matrix math or linear algebra is the language of statistics and algorithms </a:t>
            </a: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40</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Academics deal in matrices and vectors </a:t>
            </a:r>
          </a:p>
        </p:txBody>
      </p:sp>
      <p:pic>
        <p:nvPicPr>
          <p:cNvPr id="9220" name="Picture 4" descr="https://newonlinecourses.science.psu.edu/stat501/sites/onlinecourses.science.psu.edu.stat501/files/08multiple/eq_matrix_notation/inde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39" y="4607361"/>
            <a:ext cx="1801369" cy="15188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314573" y="4607361"/>
            <a:ext cx="4572000" cy="1815882"/>
          </a:xfrm>
          <a:prstGeom prst="rect">
            <a:avLst/>
          </a:prstGeom>
        </p:spPr>
        <p:txBody>
          <a:bodyPr>
            <a:spAutoFit/>
          </a:bodyPr>
          <a:lstStyle/>
          <a:p>
            <a:pPr marL="285750" indent="-285750">
              <a:buFont typeface="Arial" panose="020B0604020202020204" pitchFamily="34" charset="0"/>
              <a:buChar char="•"/>
            </a:pPr>
            <a:r>
              <a:rPr lang="en-US" sz="1400" dirty="0">
                <a:solidFill>
                  <a:schemeClr val="accent1">
                    <a:lumMod val="50000"/>
                  </a:schemeClr>
                </a:solidFill>
              </a:rPr>
              <a:t>X is an n × 2 matrix.</a:t>
            </a:r>
          </a:p>
          <a:p>
            <a:pPr marL="285750" indent="-285750">
              <a:buFont typeface="Arial" panose="020B0604020202020204" pitchFamily="34" charset="0"/>
              <a:buChar char="•"/>
            </a:pPr>
            <a:r>
              <a:rPr lang="en-US" sz="1400" dirty="0">
                <a:solidFill>
                  <a:schemeClr val="accent1">
                    <a:lumMod val="50000"/>
                  </a:schemeClr>
                </a:solidFill>
              </a:rPr>
              <a:t>Y is an n × 1 column vector, </a:t>
            </a:r>
          </a:p>
          <a:p>
            <a:pPr marL="285750" indent="-285750">
              <a:buFont typeface="Arial" panose="020B0604020202020204" pitchFamily="34" charset="0"/>
              <a:buChar char="•"/>
            </a:pPr>
            <a:r>
              <a:rPr lang="en-US" sz="1400" dirty="0">
                <a:solidFill>
                  <a:schemeClr val="accent1">
                    <a:lumMod val="50000"/>
                  </a:schemeClr>
                </a:solidFill>
              </a:rPr>
              <a:t>β is a 2 × 1 column vector, </a:t>
            </a:r>
          </a:p>
          <a:p>
            <a:pPr marL="285750" indent="-285750">
              <a:buFont typeface="Arial" panose="020B0604020202020204" pitchFamily="34" charset="0"/>
              <a:buChar char="•"/>
            </a:pPr>
            <a:r>
              <a:rPr lang="en-US" sz="1400" dirty="0">
                <a:solidFill>
                  <a:schemeClr val="accent1">
                    <a:lumMod val="50000"/>
                  </a:schemeClr>
                </a:solidFill>
              </a:rPr>
              <a:t>ε is an n × 1 column vector.</a:t>
            </a:r>
          </a:p>
          <a:p>
            <a:pPr marL="285750" indent="-285750">
              <a:buFont typeface="Arial" panose="020B0604020202020204" pitchFamily="34" charset="0"/>
              <a:buChar char="•"/>
            </a:pPr>
            <a:r>
              <a:rPr lang="en-US" sz="1400" dirty="0">
                <a:solidFill>
                  <a:schemeClr val="accent1">
                    <a:lumMod val="50000"/>
                  </a:schemeClr>
                </a:solidFill>
              </a:rPr>
              <a:t>The matrix X and vector β are multiplied together using the techniques of matrix multiplication.</a:t>
            </a:r>
          </a:p>
          <a:p>
            <a:pPr marL="285750" indent="-285750">
              <a:buFont typeface="Arial" panose="020B0604020202020204" pitchFamily="34" charset="0"/>
              <a:buChar char="•"/>
            </a:pPr>
            <a:r>
              <a:rPr lang="en-US" sz="1400" dirty="0">
                <a:solidFill>
                  <a:schemeClr val="accent1">
                    <a:lumMod val="50000"/>
                  </a:schemeClr>
                </a:solidFill>
              </a:rPr>
              <a:t>And, the vector Xβ is added to the vector ε using the techniques of matrix addition.</a:t>
            </a:r>
          </a:p>
        </p:txBody>
      </p:sp>
    </p:spTree>
    <p:extLst>
      <p:ext uri="{BB962C8B-B14F-4D97-AF65-F5344CB8AC3E}">
        <p14:creationId xmlns:p14="http://schemas.microsoft.com/office/powerpoint/2010/main" val="197297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Matrix Math </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98474" y="1981200"/>
                <a:ext cx="8307198" cy="4712208"/>
              </a:xfrm>
            </p:spPr>
            <p:txBody>
              <a:bodyPr>
                <a:normAutofit fontScale="85000" lnSpcReduction="20000"/>
              </a:bodyPr>
              <a:lstStyle/>
              <a:p>
                <a:r>
                  <a:rPr lang="en-US" dirty="0"/>
                  <a:t>Peeling back the STATs Curtin</a:t>
                </a:r>
              </a:p>
              <a:p>
                <a:pPr lvl="1"/>
                <a:r>
                  <a:rPr lang="en-US" dirty="0"/>
                  <a:t>X represents the “features” + 1 (intercept) , Y is the target  </a:t>
                </a:r>
              </a:p>
              <a:p>
                <a:pPr lvl="1"/>
                <a:endParaRPr lang="en-US" dirty="0"/>
              </a:p>
              <a:p>
                <a:pPr marL="525780" lvl="1" indent="-342900">
                  <a:buFont typeface="+mj-lt"/>
                  <a:buAutoNum type="arabicPeriod"/>
                </a:pPr>
                <a:r>
                  <a:rPr lang="en-US" dirty="0"/>
                  <a:t>First we transpose X, using a shorthand (T)   - </a:t>
                </a:r>
                <a14:m>
                  <m:oMath xmlns:m="http://schemas.openxmlformats.org/officeDocument/2006/math">
                    <m:sSup>
                      <m:sSupPr>
                        <m:ctrlPr>
                          <a:rPr lang="en-US" sz="2000" i="1">
                            <a:latin typeface="Cambria Math" panose="02040503050406030204" pitchFamily="18" charset="0"/>
                          </a:rPr>
                        </m:ctrlPr>
                      </m:sSupPr>
                      <m:e>
                        <m:r>
                          <a:rPr lang="en-US" sz="2000" i="1">
                            <a:latin typeface="Cambria Math" charset="0"/>
                          </a:rPr>
                          <m:t>𝑋</m:t>
                        </m:r>
                      </m:e>
                      <m:sup>
                        <m:r>
                          <a:rPr lang="en-US" sz="2000" i="1">
                            <a:latin typeface="Cambria Math" charset="0"/>
                          </a:rPr>
                          <m:t>𝑇</m:t>
                        </m:r>
                      </m:sup>
                    </m:sSup>
                  </m:oMath>
                </a14:m>
                <a:endParaRPr lang="en-US" dirty="0"/>
              </a:p>
              <a:p>
                <a:pPr marL="525780" lvl="1" indent="-342900">
                  <a:buFont typeface="+mj-lt"/>
                  <a:buAutoNum type="arabicPeriod"/>
                </a:pPr>
                <a:endParaRPr lang="en-US" dirty="0"/>
              </a:p>
              <a:p>
                <a:pPr marL="525780" lvl="1" indent="-342900">
                  <a:buFont typeface="+mj-lt"/>
                  <a:buAutoNum type="arabicPeriod"/>
                </a:pPr>
                <a:r>
                  <a:rPr lang="en-US" dirty="0"/>
                  <a:t>Next we calculate X transpose multiplied by X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m:t>
                        </m:r>
                        <m:r>
                          <a:rPr lang="en-US" b="0" i="1" smtClean="0">
                            <a:latin typeface="Cambria Math" charset="0"/>
                          </a:rPr>
                          <m:t>𝑋</m:t>
                        </m:r>
                      </m:e>
                      <m:sup>
                        <m:r>
                          <a:rPr lang="en-US" b="0" i="1" smtClean="0">
                            <a:latin typeface="Cambria Math" charset="0"/>
                          </a:rPr>
                          <m:t>𝑇</m:t>
                        </m:r>
                      </m:sup>
                    </m:sSup>
                    <m:r>
                      <a:rPr lang="en-US" b="0" i="1" smtClean="0">
                        <a:latin typeface="Cambria Math" charset="0"/>
                      </a:rPr>
                      <m:t>𝑋</m:t>
                    </m:r>
                    <m:r>
                      <a:rPr lang="en-US" b="0" i="1" smtClean="0">
                        <a:latin typeface="Cambria Math" charset="0"/>
                      </a:rPr>
                      <m:t>)</m:t>
                    </m:r>
                  </m:oMath>
                </a14:m>
                <a:endParaRPr lang="en-US" dirty="0"/>
              </a:p>
              <a:p>
                <a:pPr marL="525780" lvl="1" indent="-342900">
                  <a:buFont typeface="+mj-lt"/>
                  <a:buAutoNum type="arabicPeriod"/>
                </a:pPr>
                <a:endParaRPr lang="en-US" dirty="0"/>
              </a:p>
              <a:p>
                <a:pPr marL="525780" lvl="1" indent="-342900">
                  <a:buFont typeface="+mj-lt"/>
                  <a:buAutoNum type="arabicPeriod"/>
                </a:pPr>
                <a:r>
                  <a:rPr lang="en-US" dirty="0"/>
                  <a:t>Next we then take the inverse of our product  ~ </a:t>
                </a:r>
                <a14:m>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𝑋</m:t>
                        </m:r>
                      </m:e>
                      <m:sup>
                        <m:r>
                          <a:rPr lang="en-US" b="0" i="1" smtClean="0">
                            <a:latin typeface="Cambria Math" charset="0"/>
                          </a:rPr>
                          <m:t>𝑇</m:t>
                        </m:r>
                      </m:sup>
                    </m:sSup>
                    <m:r>
                      <a:rPr lang="en-US" b="0" i="1" smtClean="0">
                        <a:latin typeface="Cambria Math" charset="0"/>
                      </a:rPr>
                      <m:t>𝑋</m:t>
                    </m:r>
                    <m:sSup>
                      <m:sSupPr>
                        <m:ctrlPr>
                          <a:rPr lang="en-US" b="0" i="1" smtClean="0">
                            <a:latin typeface="Cambria Math" panose="02040503050406030204" pitchFamily="18" charset="0"/>
                          </a:rPr>
                        </m:ctrlPr>
                      </m:sSupPr>
                      <m:e>
                        <m:r>
                          <a:rPr lang="en-US" b="0" i="1" smtClean="0">
                            <a:latin typeface="Cambria Math" charset="0"/>
                          </a:rPr>
                          <m:t>)</m:t>
                        </m:r>
                      </m:e>
                      <m:sup>
                        <m:r>
                          <a:rPr lang="en-US" b="0" i="1" smtClean="0">
                            <a:latin typeface="Cambria Math" charset="0"/>
                          </a:rPr>
                          <m:t>−1</m:t>
                        </m:r>
                      </m:sup>
                    </m:sSup>
                  </m:oMath>
                </a14:m>
                <a:endParaRPr lang="en-US" dirty="0"/>
              </a:p>
              <a:p>
                <a:pPr marL="525780" lvl="1" indent="-342900">
                  <a:buFont typeface="+mj-lt"/>
                  <a:buAutoNum type="arabicPeriod"/>
                </a:pPr>
                <a:endParaRPr lang="en-US" dirty="0"/>
              </a:p>
              <a:p>
                <a:pPr marL="525780" lvl="1" indent="-342900">
                  <a:buFont typeface="+mj-lt"/>
                  <a:buAutoNum type="arabicPeriod"/>
                </a:pPr>
                <a:r>
                  <a:rPr lang="en-US" dirty="0"/>
                  <a:t>We multiply the inverse by the transpose of X - </a:t>
                </a:r>
                <a14:m>
                  <m:oMath xmlns:m="http://schemas.openxmlformats.org/officeDocument/2006/math">
                    <m:r>
                      <a:rPr lang="en-US" i="1">
                        <a:latin typeface="Cambria Math" charset="0"/>
                      </a:rPr>
                      <m:t>(</m:t>
                    </m:r>
                    <m:sSup>
                      <m:sSupPr>
                        <m:ctrlPr>
                          <a:rPr lang="en-US" i="1">
                            <a:latin typeface="Cambria Math" panose="02040503050406030204" pitchFamily="18" charset="0"/>
                          </a:rPr>
                        </m:ctrlPr>
                      </m:sSupPr>
                      <m:e>
                        <m:r>
                          <a:rPr lang="en-US" i="1">
                            <a:latin typeface="Cambria Math" charset="0"/>
                          </a:rPr>
                          <m:t>𝑋</m:t>
                        </m:r>
                      </m:e>
                      <m:sup>
                        <m:r>
                          <a:rPr lang="en-US" i="1">
                            <a:latin typeface="Cambria Math" charset="0"/>
                          </a:rPr>
                          <m:t>𝑇</m:t>
                        </m:r>
                      </m:sup>
                    </m:sSup>
                    <m:r>
                      <a:rPr lang="en-US" i="1">
                        <a:latin typeface="Cambria Math" charset="0"/>
                      </a:rPr>
                      <m:t>𝑋</m:t>
                    </m:r>
                    <m:sSup>
                      <m:sSupPr>
                        <m:ctrlPr>
                          <a:rPr lang="en-US" i="1">
                            <a:latin typeface="Cambria Math" panose="02040503050406030204" pitchFamily="18" charset="0"/>
                          </a:rPr>
                        </m:ctrlPr>
                      </m:sSupPr>
                      <m:e>
                        <m:r>
                          <a:rPr lang="en-US" i="1">
                            <a:latin typeface="Cambria Math" charset="0"/>
                          </a:rPr>
                          <m:t>)</m:t>
                        </m:r>
                      </m:e>
                      <m:sup>
                        <m:r>
                          <a:rPr lang="en-US" i="1">
                            <a:latin typeface="Cambria Math" charset="0"/>
                          </a:rPr>
                          <m:t>−1</m:t>
                        </m:r>
                      </m:sup>
                    </m:sSup>
                    <m:sSup>
                      <m:sSupPr>
                        <m:ctrlPr>
                          <a:rPr lang="en-US" i="1" smtClean="0">
                            <a:latin typeface="Cambria Math" panose="02040503050406030204" pitchFamily="18" charset="0"/>
                          </a:rPr>
                        </m:ctrlPr>
                      </m:sSupPr>
                      <m:e>
                        <m:r>
                          <a:rPr lang="en-US" b="0" i="1" smtClean="0">
                            <a:latin typeface="Cambria Math" charset="0"/>
                          </a:rPr>
                          <m:t>𝑋</m:t>
                        </m:r>
                      </m:e>
                      <m:sup>
                        <m:r>
                          <a:rPr lang="en-US" b="0" i="1" smtClean="0">
                            <a:latin typeface="Cambria Math" charset="0"/>
                          </a:rPr>
                          <m:t>𝑇</m:t>
                        </m:r>
                      </m:sup>
                    </m:sSup>
                  </m:oMath>
                </a14:m>
                <a:endParaRPr lang="en-US" b="0" dirty="0"/>
              </a:p>
              <a:p>
                <a:pPr marL="525780" lvl="1" indent="-342900">
                  <a:buFont typeface="+mj-lt"/>
                  <a:buAutoNum type="arabicPeriod"/>
                </a:pPr>
                <a:endParaRPr lang="en-US" dirty="0"/>
              </a:p>
              <a:p>
                <a:pPr marL="525780" lvl="1" indent="-342900">
                  <a:buFont typeface="+mj-lt"/>
                  <a:buAutoNum type="arabicPeriod"/>
                </a:pPr>
                <a:r>
                  <a:rPr lang="en-US" dirty="0"/>
                  <a:t>Next we multiply the previous result by our target vector. And we get… </a:t>
                </a:r>
              </a:p>
              <a:p>
                <a:pPr marL="0" indent="0" algn="ctr">
                  <a:buNone/>
                </a:pPr>
                <a:r>
                  <a:rPr lang="en-US"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𝑇</m:t>
                        </m:r>
                      </m:sup>
                    </m:sSup>
                    <m:sSup>
                      <m:sSupPr>
                        <m:ctrlPr>
                          <a:rPr lang="en-US" sz="2400" i="1">
                            <a:latin typeface="Cambria Math" panose="02040503050406030204" pitchFamily="18" charset="0"/>
                          </a:rPr>
                        </m:ctrlPr>
                      </m:sSupPr>
                      <m:e>
                        <m:r>
                          <a:rPr lang="en-US" sz="2400" i="1">
                            <a:latin typeface="Cambria Math" charset="0"/>
                          </a:rPr>
                          <m:t>𝑋</m:t>
                        </m:r>
                        <m:r>
                          <a:rPr lang="en-US" sz="2400" i="1">
                            <a:latin typeface="Cambria Math" charset="0"/>
                          </a:rPr>
                          <m:t>)</m:t>
                        </m:r>
                      </m:e>
                      <m:sup>
                        <m:r>
                          <a:rPr lang="en-US" sz="2400" i="1">
                            <a:latin typeface="Cambria Math" charset="0"/>
                          </a:rPr>
                          <m:t>−1</m:t>
                        </m:r>
                      </m:sup>
                    </m:sSup>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𝑇</m:t>
                        </m:r>
                      </m:sup>
                    </m:sSup>
                    <m:r>
                      <a:rPr lang="en-US" sz="2400" i="1">
                        <a:latin typeface="Cambria Math" charset="0"/>
                      </a:rPr>
                      <m:t>𝑦</m:t>
                    </m:r>
                    <m:r>
                      <a:rPr lang="en-US" sz="2400" i="1">
                        <a:latin typeface="Cambria Math" charset="0"/>
                      </a:rPr>
                      <m:t>= </m:t>
                    </m:r>
                    <m:r>
                      <a:rPr lang="en-US" sz="2400" i="1">
                        <a:latin typeface="Cambria Math" charset="0"/>
                        <a:ea typeface="Cambria Math" charset="0"/>
                        <a:cs typeface="Cambria Math" charset="0"/>
                      </a:rPr>
                      <m:t>𝜃</m:t>
                    </m:r>
                  </m:oMath>
                </a14:m>
                <a:endParaRPr lang="en-US" sz="2400" dirty="0"/>
              </a:p>
              <a:p>
                <a:r>
                  <a:rPr lang="en-US" dirty="0"/>
                  <a:t>And now e have our Theta </a:t>
                </a:r>
                <a14:m>
                  <m:oMath xmlns:m="http://schemas.openxmlformats.org/officeDocument/2006/math">
                    <m:r>
                      <a:rPr lang="en-US" i="1">
                        <a:latin typeface="Cambria Math" charset="0"/>
                        <a:ea typeface="Cambria Math" charset="0"/>
                        <a:cs typeface="Cambria Math" charset="0"/>
                      </a:rPr>
                      <m:t>𝜃</m:t>
                    </m:r>
                  </m:oMath>
                </a14:m>
                <a:r>
                  <a:rPr lang="en-US" dirty="0"/>
                  <a:t> ~  AKA coefficients / weights ~ w1 – w8</a:t>
                </a:r>
              </a:p>
              <a:p>
                <a:pPr lvl="1"/>
                <a14:m>
                  <m:oMath xmlns:m="http://schemas.openxmlformats.org/officeDocument/2006/math">
                    <m:r>
                      <a:rPr lang="en-US" i="1" smtClean="0">
                        <a:latin typeface="Cambria Math" charset="0"/>
                      </a:rPr>
                      <m:t>𝑦</m:t>
                    </m:r>
                    <m:d>
                      <m:dPr>
                        <m:ctrlPr>
                          <a:rPr lang="en-US" i="1">
                            <a:latin typeface="Cambria Math" panose="02040503050406030204" pitchFamily="18" charset="0"/>
                          </a:rPr>
                        </m:ctrlPr>
                      </m:dPr>
                      <m:e>
                        <m:r>
                          <a:rPr lang="en-US" i="1">
                            <a:latin typeface="Cambria Math" charset="0"/>
                          </a:rPr>
                          <m:t>𝐻𝑜𝑚𝑒𝑃𝑟𝑖𝑐𝑒</m:t>
                        </m:r>
                      </m:e>
                    </m:d>
                    <m:r>
                      <a:rPr lang="en-US" i="1">
                        <a:latin typeface="Cambria Math" charset="0"/>
                      </a:rPr>
                      <m:t>=</m:t>
                    </m:r>
                    <m:r>
                      <a:rPr lang="en-US" i="1">
                        <a:latin typeface="Cambria Math" charset="0"/>
                      </a:rPr>
                      <m:t>𝐼𝑛𝑡𝑒𝑟𝑐𝑒𝑝𝑡</m:t>
                    </m:r>
                    <m:r>
                      <a:rPr lang="en-US" i="1">
                        <a:latin typeface="Cambria Math" charset="0"/>
                      </a:rPr>
                      <m:t>+</m:t>
                    </m:r>
                    <m:r>
                      <a:rPr lang="en-US" i="1">
                        <a:latin typeface="Cambria Math" charset="0"/>
                      </a:rPr>
                      <m:t>𝑤</m:t>
                    </m:r>
                    <m:r>
                      <a:rPr lang="en-US" i="1">
                        <a:latin typeface="Cambria Math" charset="0"/>
                      </a:rPr>
                      <m:t>1∗ </m:t>
                    </m:r>
                    <m:r>
                      <a:rPr lang="en-US" i="1" dirty="0">
                        <a:latin typeface="Cambria Math" charset="0"/>
                      </a:rPr>
                      <m:t>𝐴𝑔𝑒</m:t>
                    </m:r>
                    <m:r>
                      <a:rPr lang="en-US" i="1" dirty="0">
                        <a:latin typeface="Cambria Math" charset="0"/>
                      </a:rPr>
                      <m:t> + </m:t>
                    </m:r>
                    <m:r>
                      <a:rPr lang="en-US" i="1" dirty="0">
                        <a:latin typeface="Cambria Math" charset="0"/>
                      </a:rPr>
                      <m:t>𝑤</m:t>
                    </m:r>
                    <m:r>
                      <a:rPr lang="en-US" i="1" dirty="0">
                        <a:latin typeface="Cambria Math" charset="0"/>
                      </a:rPr>
                      <m:t>2 ∗ </m:t>
                    </m:r>
                    <m:r>
                      <a:rPr lang="en-US" i="1" dirty="0" err="1">
                        <a:latin typeface="Cambria Math" charset="0"/>
                      </a:rPr>
                      <m:t>𝑆</m:t>
                    </m:r>
                    <m:r>
                      <a:rPr lang="en-US" i="1" dirty="0">
                        <a:latin typeface="Cambria Math" charset="0"/>
                      </a:rPr>
                      <m:t>𝑞𝑢𝑎𝑟𝑒𝐹</m:t>
                    </m:r>
                    <m:r>
                      <a:rPr lang="en-US" i="1" dirty="0" err="1">
                        <a:latin typeface="Cambria Math" charset="0"/>
                      </a:rPr>
                      <m:t>𝑡</m:t>
                    </m:r>
                    <m:r>
                      <a:rPr lang="en-US" i="1" dirty="0">
                        <a:latin typeface="Cambria Math" charset="0"/>
                      </a:rPr>
                      <m:t> + </m:t>
                    </m:r>
                    <m:r>
                      <a:rPr lang="en-US" i="1" dirty="0">
                        <a:latin typeface="Cambria Math" charset="0"/>
                      </a:rPr>
                      <m:t>𝑤</m:t>
                    </m:r>
                    <m:r>
                      <a:rPr lang="en-US" i="1" dirty="0">
                        <a:latin typeface="Cambria Math" charset="0"/>
                      </a:rPr>
                      <m:t>3∗</m:t>
                    </m:r>
                    <m:r>
                      <a:rPr lang="en-US" i="1" dirty="0">
                        <a:latin typeface="Cambria Math" charset="0"/>
                      </a:rPr>
                      <m:t>𝐴𝑐𝑒𝑟𝑠</m:t>
                    </m:r>
                    <m:r>
                      <a:rPr lang="en-US" i="1" dirty="0">
                        <a:latin typeface="Cambria Math" charset="0"/>
                      </a:rPr>
                      <m:t>+ </m:t>
                    </m:r>
                    <m:r>
                      <a:rPr lang="en-US" i="1" dirty="0">
                        <a:latin typeface="Cambria Math" charset="0"/>
                      </a:rPr>
                      <m:t>𝑤</m:t>
                    </m:r>
                    <m:r>
                      <a:rPr lang="en-US" i="1" dirty="0">
                        <a:latin typeface="Cambria Math" charset="0"/>
                      </a:rPr>
                      <m:t>4∗</m:t>
                    </m:r>
                    <m:r>
                      <a:rPr lang="en-US" i="1" dirty="0">
                        <a:latin typeface="Cambria Math" charset="0"/>
                      </a:rPr>
                      <m:t>𝑅𝑎𝑙𝑒𝑖𝑔h</m:t>
                    </m:r>
                    <m:r>
                      <a:rPr lang="en-US" i="1" dirty="0">
                        <a:latin typeface="Cambria Math" charset="0"/>
                      </a:rPr>
                      <m:t> + </m:t>
                    </m:r>
                    <m:r>
                      <a:rPr lang="en-US" i="1" dirty="0">
                        <a:latin typeface="Cambria Math" charset="0"/>
                      </a:rPr>
                      <m:t>𝑤</m:t>
                    </m:r>
                    <m:r>
                      <a:rPr lang="en-US" i="1" dirty="0">
                        <a:latin typeface="Cambria Math" charset="0"/>
                      </a:rPr>
                      <m:t>5 ∗ </m:t>
                    </m:r>
                    <m:r>
                      <a:rPr lang="en-US" i="1" dirty="0">
                        <a:latin typeface="Cambria Math" charset="0"/>
                      </a:rPr>
                      <m:t>𝐴𝑝𝑒𝑥</m:t>
                    </m:r>
                    <m:r>
                      <a:rPr lang="en-US" i="1" dirty="0">
                        <a:latin typeface="Cambria Math" charset="0"/>
                      </a:rPr>
                      <m:t> +    </m:t>
                    </m:r>
                    <m:r>
                      <a:rPr lang="en-US" i="1" dirty="0">
                        <a:latin typeface="Cambria Math" charset="0"/>
                      </a:rPr>
                      <m:t>𝑤</m:t>
                    </m:r>
                    <m:r>
                      <a:rPr lang="en-US" i="1" dirty="0">
                        <a:latin typeface="Cambria Math" charset="0"/>
                      </a:rPr>
                      <m:t>6 ∗ </m:t>
                    </m:r>
                    <m:r>
                      <a:rPr lang="en-US" i="1" dirty="0">
                        <a:latin typeface="Cambria Math" charset="0"/>
                      </a:rPr>
                      <m:t>𝐻𝑜𝑙𝑙𝑦</m:t>
                    </m:r>
                    <m:r>
                      <a:rPr lang="en-US" i="1" dirty="0">
                        <a:latin typeface="Cambria Math" charset="0"/>
                      </a:rPr>
                      <m:t> </m:t>
                    </m:r>
                    <m:r>
                      <a:rPr lang="en-US" i="1" dirty="0">
                        <a:latin typeface="Cambria Math" charset="0"/>
                      </a:rPr>
                      <m:t>𝑆𝑝𝑟𝑖𝑛𝑔𝑠</m:t>
                    </m:r>
                    <m:r>
                      <a:rPr lang="en-US" i="1" dirty="0">
                        <a:latin typeface="Cambria Math" charset="0"/>
                      </a:rPr>
                      <m:t> + </m:t>
                    </m:r>
                    <m:r>
                      <a:rPr lang="en-US" i="1" dirty="0">
                        <a:latin typeface="Cambria Math" charset="0"/>
                      </a:rPr>
                      <m:t>𝑤</m:t>
                    </m:r>
                    <m:r>
                      <a:rPr lang="en-US" i="1" dirty="0">
                        <a:latin typeface="Cambria Math" charset="0"/>
                      </a:rPr>
                      <m:t>7 ∗ </m:t>
                    </m:r>
                    <m:r>
                      <a:rPr lang="en-US" i="1" dirty="0" err="1">
                        <a:latin typeface="Cambria Math" charset="0"/>
                      </a:rPr>
                      <m:t>𝑀𝑜𝑟</m:t>
                    </m:r>
                    <m:r>
                      <a:rPr lang="en-US" i="1" dirty="0">
                        <a:latin typeface="Cambria Math" charset="0"/>
                      </a:rPr>
                      <m:t>𝑟</m:t>
                    </m:r>
                    <m:r>
                      <a:rPr lang="en-US" i="1" dirty="0" err="1">
                        <a:latin typeface="Cambria Math" charset="0"/>
                      </a:rPr>
                      <m:t>𝑖</m:t>
                    </m:r>
                    <m:r>
                      <a:rPr lang="en-US" i="1" dirty="0">
                        <a:latin typeface="Cambria Math" charset="0"/>
                      </a:rPr>
                      <m:t>𝑠</m:t>
                    </m:r>
                    <m:r>
                      <a:rPr lang="en-US" i="1" dirty="0" err="1">
                        <a:latin typeface="Cambria Math" charset="0"/>
                      </a:rPr>
                      <m:t>𝑣𝑖𝑙𝑙𝑒</m:t>
                    </m:r>
                    <m:r>
                      <a:rPr lang="en-US" i="1" dirty="0">
                        <a:latin typeface="Cambria Math" charset="0"/>
                      </a:rPr>
                      <m:t> + </m:t>
                    </m:r>
                    <m:r>
                      <a:rPr lang="en-US" i="1" dirty="0">
                        <a:latin typeface="Cambria Math" charset="0"/>
                      </a:rPr>
                      <m:t>𝑤</m:t>
                    </m:r>
                    <m:r>
                      <a:rPr lang="en-US" i="1" dirty="0">
                        <a:latin typeface="Cambria Math" charset="0"/>
                      </a:rPr>
                      <m:t>8∗</m:t>
                    </m:r>
                    <m:r>
                      <a:rPr lang="en-US" i="1" dirty="0">
                        <a:latin typeface="Cambria Math" charset="0"/>
                      </a:rPr>
                      <m:t>𝑍𝑒𝑏𝑢𝑙𝑜𝑛</m:t>
                    </m:r>
                    <m:r>
                      <a:rPr lang="en-US" i="1" dirty="0">
                        <a:latin typeface="Cambria Math" charset="0"/>
                      </a:rPr>
                      <m:t> </m:t>
                    </m:r>
                  </m:oMath>
                </a14:m>
                <a:endParaRPr lang="en-US" dirty="0"/>
              </a:p>
              <a:p>
                <a:pPr marL="0" indent="0" algn="ctr">
                  <a:buNone/>
                </a:pPr>
                <a:endParaRPr lang="en-US" sz="2400" dirty="0"/>
              </a:p>
              <a:p>
                <a:pPr marL="525780" lvl="1" indent="-342900">
                  <a:buFont typeface="+mj-lt"/>
                  <a:buAutoNum type="arabicPeriod"/>
                </a:pPr>
                <a:endParaRPr lang="en-US" dirty="0"/>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98474" y="1981200"/>
                <a:ext cx="8307198" cy="4712208"/>
              </a:xfrm>
              <a:blipFill rotWithShape="0">
                <a:blip r:embed="rId2"/>
                <a:stretch>
                  <a:fillRect l="-73" t="-1423"/>
                </a:stretch>
              </a:blipFill>
            </p:spPr>
            <p:txBody>
              <a:bodyPr/>
              <a:lstStyle/>
              <a:p>
                <a:r>
                  <a:rPr lang="en-US">
                    <a:noFill/>
                  </a:rPr>
                  <a:t> </a:t>
                </a:r>
              </a:p>
            </p:txBody>
          </p:sp>
        </mc:Fallback>
      </mc:AlternateContent>
      <p:sp>
        <p:nvSpPr>
          <p:cNvPr id="3" name="Text Placeholder 2"/>
          <p:cNvSpPr>
            <a:spLocks noGrp="1"/>
          </p:cNvSpPr>
          <p:nvPr>
            <p:ph type="body" sz="half" idx="2"/>
          </p:nvPr>
        </p:nvSpPr>
        <p:spPr/>
        <p:txBody>
          <a:bodyPr>
            <a:normAutofit/>
          </a:bodyPr>
          <a:lstStyle/>
          <a:p>
            <a:r>
              <a:rPr lang="en-US" dirty="0"/>
              <a:t>Ok how to solve the normal equation </a:t>
            </a:r>
          </a:p>
        </p:txBody>
      </p:sp>
    </p:spTree>
    <p:extLst>
      <p:ext uri="{BB962C8B-B14F-4D97-AF65-F5344CB8AC3E}">
        <p14:creationId xmlns:p14="http://schemas.microsoft.com/office/powerpoint/2010/main" val="2127496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the language that is hard</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42</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Let the computer do the work for you… </a:t>
            </a:r>
          </a:p>
        </p:txBody>
      </p:sp>
      <p:graphicFrame>
        <p:nvGraphicFramePr>
          <p:cNvPr id="6" name="Table 5"/>
          <p:cNvGraphicFramePr>
            <a:graphicFrameLocks noGrp="1"/>
          </p:cNvGraphicFramePr>
          <p:nvPr>
            <p:extLst>
              <p:ext uri="{D42A27DB-BD31-4B8C-83A1-F6EECF244321}">
                <p14:modId xmlns:p14="http://schemas.microsoft.com/office/powerpoint/2010/main" val="1160512380"/>
              </p:ext>
            </p:extLst>
          </p:nvPr>
        </p:nvGraphicFramePr>
        <p:xfrm>
          <a:off x="653846" y="2131603"/>
          <a:ext cx="4200920" cy="2340341"/>
        </p:xfrm>
        <a:graphic>
          <a:graphicData uri="http://schemas.openxmlformats.org/drawingml/2006/table">
            <a:tbl>
              <a:tblPr firstRow="1" bandRow="1">
                <a:tableStyleId>{69012ECD-51FC-41F1-AA8D-1B2483CD663E}</a:tableStyleId>
              </a:tblPr>
              <a:tblGrid>
                <a:gridCol w="651885">
                  <a:extLst>
                    <a:ext uri="{9D8B030D-6E8A-4147-A177-3AD203B41FA5}">
                      <a16:colId xmlns:a16="http://schemas.microsoft.com/office/drawing/2014/main" val="20000"/>
                    </a:ext>
                  </a:extLst>
                </a:gridCol>
                <a:gridCol w="220085">
                  <a:extLst>
                    <a:ext uri="{9D8B030D-6E8A-4147-A177-3AD203B41FA5}">
                      <a16:colId xmlns:a16="http://schemas.microsoft.com/office/drawing/2014/main" val="20001"/>
                    </a:ext>
                  </a:extLst>
                </a:gridCol>
                <a:gridCol w="626485">
                  <a:extLst>
                    <a:ext uri="{9D8B030D-6E8A-4147-A177-3AD203B41FA5}">
                      <a16:colId xmlns:a16="http://schemas.microsoft.com/office/drawing/2014/main" val="20002"/>
                    </a:ext>
                  </a:extLst>
                </a:gridCol>
                <a:gridCol w="629660">
                  <a:extLst>
                    <a:ext uri="{9D8B030D-6E8A-4147-A177-3AD203B41FA5}">
                      <a16:colId xmlns:a16="http://schemas.microsoft.com/office/drawing/2014/main" val="20003"/>
                    </a:ext>
                  </a:extLst>
                </a:gridCol>
                <a:gridCol w="414561">
                  <a:extLst>
                    <a:ext uri="{9D8B030D-6E8A-4147-A177-3AD203B41FA5}">
                      <a16:colId xmlns:a16="http://schemas.microsoft.com/office/drawing/2014/main" val="20004"/>
                    </a:ext>
                  </a:extLst>
                </a:gridCol>
                <a:gridCol w="414561">
                  <a:extLst>
                    <a:ext uri="{9D8B030D-6E8A-4147-A177-3AD203B41FA5}">
                      <a16:colId xmlns:a16="http://schemas.microsoft.com/office/drawing/2014/main" val="20005"/>
                    </a:ext>
                  </a:extLst>
                </a:gridCol>
                <a:gridCol w="414561">
                  <a:extLst>
                    <a:ext uri="{9D8B030D-6E8A-4147-A177-3AD203B41FA5}">
                      <a16:colId xmlns:a16="http://schemas.microsoft.com/office/drawing/2014/main" val="20006"/>
                    </a:ext>
                  </a:extLst>
                </a:gridCol>
                <a:gridCol w="414561">
                  <a:extLst>
                    <a:ext uri="{9D8B030D-6E8A-4147-A177-3AD203B41FA5}">
                      <a16:colId xmlns:a16="http://schemas.microsoft.com/office/drawing/2014/main" val="20007"/>
                    </a:ext>
                  </a:extLst>
                </a:gridCol>
                <a:gridCol w="414561">
                  <a:extLst>
                    <a:ext uri="{9D8B030D-6E8A-4147-A177-3AD203B41FA5}">
                      <a16:colId xmlns:a16="http://schemas.microsoft.com/office/drawing/2014/main" val="20008"/>
                    </a:ext>
                  </a:extLst>
                </a:gridCol>
              </a:tblGrid>
              <a:tr h="225201">
                <a:tc>
                  <a:txBody>
                    <a:bodyPr/>
                    <a:lstStyle/>
                    <a:p>
                      <a:pPr algn="l" fontAlgn="b"/>
                      <a:r>
                        <a:rPr lang="en-US" sz="700" u="none" strike="noStrike" dirty="0">
                          <a:effectLst/>
                        </a:rPr>
                        <a:t>TOTSALPRICE</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dirty="0">
                          <a:effectLst/>
                        </a:rPr>
                        <a:t>AGE</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HEATEDSQFT</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a:effectLst/>
                        </a:rPr>
                        <a:t>DEED_ACRES</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l" fontAlgn="b"/>
                      <a:r>
                        <a:rPr lang="en-US" sz="700" u="none" strike="noStrike">
                          <a:effectLst/>
                        </a:rPr>
                        <a:t>RALEIGH</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APEX</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dirty="0">
                          <a:effectLst/>
                        </a:rPr>
                        <a:t>HOLLY SPRINGS</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a:effectLst/>
                        </a:rPr>
                        <a:t>MORRISVILLE</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l" fontAlgn="b"/>
                      <a:r>
                        <a:rPr lang="en-US" sz="700" u="none" strike="noStrike" dirty="0">
                          <a:effectLst/>
                        </a:rPr>
                        <a:t>ZEBULON</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0"/>
                  </a:ext>
                </a:extLst>
              </a:tr>
              <a:tr h="124420">
                <a:tc>
                  <a:txBody>
                    <a:bodyPr/>
                    <a:lstStyle/>
                    <a:p>
                      <a:pPr algn="r" fontAlgn="b"/>
                      <a:r>
                        <a:rPr lang="en-US" sz="700" u="none" strike="noStrike">
                          <a:effectLst/>
                        </a:rPr>
                        <a:t>234000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2320</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0.18</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1"/>
                  </a:ext>
                </a:extLst>
              </a:tr>
              <a:tr h="124420">
                <a:tc>
                  <a:txBody>
                    <a:bodyPr/>
                    <a:lstStyle/>
                    <a:p>
                      <a:pPr algn="r" fontAlgn="b"/>
                      <a:r>
                        <a:rPr lang="en-US" sz="700" u="none" strike="noStrike">
                          <a:effectLst/>
                        </a:rPr>
                        <a:t>136000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1744</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0.16</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2"/>
                  </a:ext>
                </a:extLst>
              </a:tr>
              <a:tr h="124420">
                <a:tc>
                  <a:txBody>
                    <a:bodyPr/>
                    <a:lstStyle/>
                    <a:p>
                      <a:pPr algn="r" fontAlgn="b"/>
                      <a:r>
                        <a:rPr lang="en-US" sz="700" u="none" strike="noStrike">
                          <a:effectLst/>
                        </a:rPr>
                        <a:t>140000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1962</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0.04</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3"/>
                  </a:ext>
                </a:extLst>
              </a:tr>
              <a:tr h="124420">
                <a:tc>
                  <a:txBody>
                    <a:bodyPr/>
                    <a:lstStyle/>
                    <a:p>
                      <a:pPr algn="r" fontAlgn="b"/>
                      <a:r>
                        <a:rPr lang="en-US" sz="700" u="none" strike="noStrike" dirty="0">
                          <a:effectLst/>
                        </a:rPr>
                        <a:t>311500</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2440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0.25</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4"/>
                  </a:ext>
                </a:extLst>
              </a:tr>
              <a:tr h="124420">
                <a:tc>
                  <a:txBody>
                    <a:bodyPr/>
                    <a:lstStyle/>
                    <a:p>
                      <a:pPr algn="r" fontAlgn="b"/>
                      <a:r>
                        <a:rPr lang="en-US" sz="700" u="none" strike="noStrike">
                          <a:effectLst/>
                        </a:rPr>
                        <a:t>50000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70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1134</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0.1</a:t>
                      </a:r>
                      <a:endParaRPr lang="en-US" sz="700" b="0" i="0" u="none" strike="noStrike" dirty="0">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5"/>
                  </a:ext>
                </a:extLst>
              </a:tr>
              <a:tr h="124420">
                <a:tc>
                  <a:txBody>
                    <a:bodyPr/>
                    <a:lstStyle/>
                    <a:p>
                      <a:pPr algn="r" fontAlgn="b"/>
                      <a:r>
                        <a:rPr lang="en-US" sz="700" u="none" strike="noStrike">
                          <a:effectLst/>
                        </a:rPr>
                        <a:t>526500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5303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0.85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6"/>
                  </a:ext>
                </a:extLst>
              </a:tr>
              <a:tr h="124420">
                <a:tc>
                  <a:txBody>
                    <a:bodyPr/>
                    <a:lstStyle/>
                    <a:p>
                      <a:pPr algn="r" fontAlgn="b"/>
                      <a:r>
                        <a:rPr lang="en-US" sz="700" u="none" strike="noStrike">
                          <a:effectLst/>
                        </a:rPr>
                        <a:t>139500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1486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7"/>
                  </a:ext>
                </a:extLst>
              </a:tr>
              <a:tr h="124420">
                <a:tc>
                  <a:txBody>
                    <a:bodyPr/>
                    <a:lstStyle/>
                    <a:p>
                      <a:pPr algn="r" fontAlgn="b"/>
                      <a:r>
                        <a:rPr lang="en-US" sz="700" u="none" strike="noStrike">
                          <a:effectLst/>
                        </a:rPr>
                        <a:t>205000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2243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8"/>
                  </a:ext>
                </a:extLst>
              </a:tr>
              <a:tr h="124420">
                <a:tc>
                  <a:txBody>
                    <a:bodyPr/>
                    <a:lstStyle/>
                    <a:p>
                      <a:pPr algn="r" fontAlgn="b"/>
                      <a:r>
                        <a:rPr lang="en-US" sz="700" u="none" strike="noStrike">
                          <a:effectLst/>
                        </a:rPr>
                        <a:t>307000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3280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0.18</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09"/>
                  </a:ext>
                </a:extLst>
              </a:tr>
              <a:tr h="124420">
                <a:tc>
                  <a:txBody>
                    <a:bodyPr/>
                    <a:lstStyle/>
                    <a:p>
                      <a:pPr algn="r" fontAlgn="b"/>
                      <a:r>
                        <a:rPr lang="en-US" sz="700" u="none" strike="noStrike">
                          <a:effectLst/>
                        </a:rPr>
                        <a:t>147000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1762</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0"/>
                  </a:ext>
                </a:extLst>
              </a:tr>
              <a:tr h="124420">
                <a:tc>
                  <a:txBody>
                    <a:bodyPr/>
                    <a:lstStyle/>
                    <a:p>
                      <a:pPr algn="r" fontAlgn="b"/>
                      <a:r>
                        <a:rPr lang="en-US" sz="700" u="none" strike="noStrike">
                          <a:effectLst/>
                        </a:rPr>
                        <a:t>265000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4963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0.46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1"/>
                  </a:ext>
                </a:extLst>
              </a:tr>
              <a:tr h="124420">
                <a:tc>
                  <a:txBody>
                    <a:bodyPr/>
                    <a:lstStyle/>
                    <a:p>
                      <a:pPr algn="r" fontAlgn="b"/>
                      <a:r>
                        <a:rPr lang="en-US" sz="700" u="none" strike="noStrike">
                          <a:effectLst/>
                        </a:rPr>
                        <a:t>196000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2074</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2"/>
                  </a:ext>
                </a:extLst>
              </a:tr>
              <a:tr h="124420">
                <a:tc>
                  <a:txBody>
                    <a:bodyPr/>
                    <a:lstStyle/>
                    <a:p>
                      <a:pPr algn="r" fontAlgn="b"/>
                      <a:r>
                        <a:rPr lang="en-US" sz="700" u="none" strike="noStrike">
                          <a:effectLst/>
                        </a:rPr>
                        <a:t>71000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1520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3"/>
                  </a:ext>
                </a:extLst>
              </a:tr>
              <a:tr h="124420">
                <a:tc>
                  <a:txBody>
                    <a:bodyPr/>
                    <a:lstStyle/>
                    <a:p>
                      <a:pPr algn="r" fontAlgn="b"/>
                      <a:r>
                        <a:rPr lang="en-US" sz="700" u="none" strike="noStrike">
                          <a:effectLst/>
                        </a:rPr>
                        <a:t>112000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36</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1285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0.56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4"/>
                  </a:ext>
                </a:extLst>
              </a:tr>
              <a:tr h="124420">
                <a:tc>
                  <a:txBody>
                    <a:bodyPr/>
                    <a:lstStyle/>
                    <a:p>
                      <a:pPr algn="r" fontAlgn="b"/>
                      <a:r>
                        <a:rPr lang="en-US" sz="700" u="none" strike="noStrike">
                          <a:effectLst/>
                        </a:rPr>
                        <a:t>302000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13</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3312</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0.25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5"/>
                  </a:ext>
                </a:extLst>
              </a:tr>
              <a:tr h="124420">
                <a:tc>
                  <a:txBody>
                    <a:bodyPr/>
                    <a:lstStyle/>
                    <a:p>
                      <a:pPr algn="r" fontAlgn="b"/>
                      <a:r>
                        <a:rPr lang="en-US" sz="700" u="none" strike="noStrike">
                          <a:effectLst/>
                        </a:rPr>
                        <a:t>218500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2568</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0.26</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6"/>
                  </a:ext>
                </a:extLst>
              </a:tr>
              <a:tr h="124420">
                <a:tc>
                  <a:txBody>
                    <a:bodyPr/>
                    <a:lstStyle/>
                    <a:p>
                      <a:pPr algn="r" fontAlgn="b"/>
                      <a:r>
                        <a:rPr lang="en-US" sz="700" u="none" strike="noStrike">
                          <a:effectLst/>
                        </a:rPr>
                        <a:t>152500</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13</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a:effectLst/>
                        </a:rPr>
                        <a:t>1677</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3680" marR="3680" marT="3680"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3680" marR="3680" marT="3680" marB="0" anchor="b">
                    <a:solidFill>
                      <a:schemeClr val="accent5">
                        <a:lumMod val="40000"/>
                        <a:lumOff val="60000"/>
                      </a:schemeClr>
                    </a:solidFill>
                  </a:tcPr>
                </a:tc>
                <a:extLst>
                  <a:ext uri="{0D108BD9-81ED-4DB2-BD59-A6C34878D82A}">
                    <a16:rowId xmlns:a16="http://schemas.microsoft.com/office/drawing/2014/main" val="10017"/>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5412095" y="2124635"/>
                <a:ext cx="3557016" cy="286232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r>
                        <a:rPr lang="en-US" i="1" smtClean="0">
                          <a:latin typeface="Cambria Math" charset="0"/>
                        </a:rPr>
                        <m:t>𝑦</m:t>
                      </m:r>
                      <m:d>
                        <m:dPr>
                          <m:ctrlPr>
                            <a:rPr lang="en-US" i="1">
                              <a:latin typeface="Cambria Math" panose="02040503050406030204" pitchFamily="18" charset="0"/>
                            </a:rPr>
                          </m:ctrlPr>
                        </m:dPr>
                        <m:e>
                          <m:r>
                            <a:rPr lang="en-US" b="0" i="1" smtClean="0">
                              <a:latin typeface="Cambria Math" panose="02040503050406030204" pitchFamily="18" charset="0"/>
                            </a:rPr>
                            <m:t>𝑇𝑜𝑡𝑎𝑙𝑆𝑎𝑙𝑒𝑃𝑟𝑖𝑐𝑒</m:t>
                          </m:r>
                        </m:e>
                      </m:d>
                      <m:r>
                        <a:rPr lang="en-US" i="1">
                          <a:latin typeface="Cambria Math" charset="0"/>
                        </a:rPr>
                        <m:t>=</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a:latin typeface="Cambria Math" charset="0"/>
                        </a:rPr>
                        <m:t>𝐼𝑛𝑡𝑒𝑟𝑐𝑒𝑝𝑡</m:t>
                      </m:r>
                      <m:r>
                        <a:rPr lang="en-US" i="1">
                          <a:latin typeface="Cambria Math" charset="0"/>
                        </a:rPr>
                        <m:t>+</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a:latin typeface="Cambria Math" charset="0"/>
                        </a:rPr>
                        <m:t>𝑤</m:t>
                      </m:r>
                      <m:r>
                        <a:rPr lang="en-US" i="1">
                          <a:latin typeface="Cambria Math" charset="0"/>
                        </a:rPr>
                        <m:t>1∗ </m:t>
                      </m:r>
                      <m:r>
                        <a:rPr lang="en-US" i="1" dirty="0">
                          <a:latin typeface="Cambria Math" charset="0"/>
                        </a:rPr>
                        <m:t>𝐴𝑔𝑒</m:t>
                      </m:r>
                      <m:r>
                        <a:rPr lang="en-US" i="1" dirty="0">
                          <a:latin typeface="Cambria Math" charset="0"/>
                        </a:rPr>
                        <m:t> +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2 ∗</m:t>
                      </m:r>
                      <m:r>
                        <a:rPr lang="en-US" b="0" i="1" dirty="0" smtClean="0">
                          <a:latin typeface="Cambria Math" panose="02040503050406030204" pitchFamily="18" charset="0"/>
                        </a:rPr>
                        <m:t>𝐻𝑒𝑎𝑡𝑒𝑑𝑆𝑄𝐹𝑇</m:t>
                      </m:r>
                      <m:r>
                        <a:rPr lang="en-US" i="1" dirty="0">
                          <a:latin typeface="Cambria Math" charset="0"/>
                        </a:rPr>
                        <m:t> +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3∗</m:t>
                      </m:r>
                      <m:r>
                        <a:rPr lang="en-US" b="0" i="1" dirty="0" smtClean="0">
                          <a:latin typeface="Cambria Math" panose="02040503050406030204" pitchFamily="18" charset="0"/>
                        </a:rPr>
                        <m:t>𝐷𝐸𝐸𝐷</m:t>
                      </m:r>
                      <m:r>
                        <a:rPr lang="en-US" b="0" i="1" dirty="0" smtClean="0">
                          <a:latin typeface="Cambria Math" panose="02040503050406030204" pitchFamily="18" charset="0"/>
                        </a:rPr>
                        <m:t>_</m:t>
                      </m:r>
                      <m:r>
                        <a:rPr lang="en-US" b="0" i="1" dirty="0" smtClean="0">
                          <a:latin typeface="Cambria Math" panose="02040503050406030204" pitchFamily="18" charset="0"/>
                        </a:rPr>
                        <m:t>𝐴𝐶𝑅𝐸𝑆</m:t>
                      </m:r>
                      <m:r>
                        <a:rPr lang="en-US" i="1" dirty="0">
                          <a:latin typeface="Cambria Math" charset="0"/>
                        </a:rPr>
                        <m:t>+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4∗</m:t>
                      </m:r>
                      <m:r>
                        <a:rPr lang="en-US" i="1" dirty="0">
                          <a:latin typeface="Cambria Math" charset="0"/>
                        </a:rPr>
                        <m:t>𝑅𝑎𝑙𝑒𝑖𝑔h</m:t>
                      </m:r>
                      <m:r>
                        <a:rPr lang="en-US" i="1" dirty="0">
                          <a:latin typeface="Cambria Math" charset="0"/>
                        </a:rPr>
                        <m:t> +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5 ∗ </m:t>
                      </m:r>
                      <m:r>
                        <a:rPr lang="en-US" i="1" dirty="0">
                          <a:latin typeface="Cambria Math" charset="0"/>
                        </a:rPr>
                        <m:t>𝐴𝑝𝑒𝑥</m:t>
                      </m:r>
                      <m:r>
                        <a:rPr lang="en-US" i="1" dirty="0">
                          <a:latin typeface="Cambria Math" charset="0"/>
                        </a:rPr>
                        <m:t> +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6 ∗ </m:t>
                      </m:r>
                      <m:r>
                        <a:rPr lang="en-US" i="1" dirty="0">
                          <a:latin typeface="Cambria Math" charset="0"/>
                        </a:rPr>
                        <m:t>𝐻𝑜𝑙𝑙𝑦</m:t>
                      </m:r>
                      <m:r>
                        <a:rPr lang="en-US" i="1" dirty="0">
                          <a:latin typeface="Cambria Math" charset="0"/>
                        </a:rPr>
                        <m:t> </m:t>
                      </m:r>
                      <m:r>
                        <a:rPr lang="en-US" i="1" dirty="0">
                          <a:latin typeface="Cambria Math" charset="0"/>
                        </a:rPr>
                        <m:t>𝑆𝑝𝑟𝑖𝑛𝑔𝑠</m:t>
                      </m:r>
                      <m:r>
                        <a:rPr lang="en-US" i="1" dirty="0">
                          <a:latin typeface="Cambria Math" charset="0"/>
                        </a:rPr>
                        <m:t>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 </m:t>
                      </m:r>
                      <m:r>
                        <a:rPr lang="en-US" i="1" dirty="0">
                          <a:latin typeface="Cambria Math" charset="0"/>
                        </a:rPr>
                        <m:t>𝑤</m:t>
                      </m:r>
                      <m:r>
                        <a:rPr lang="en-US" i="1" dirty="0">
                          <a:latin typeface="Cambria Math" charset="0"/>
                        </a:rPr>
                        <m:t>7∗ </m:t>
                      </m:r>
                      <m:r>
                        <a:rPr lang="en-US" i="1" dirty="0" err="1">
                          <a:latin typeface="Cambria Math" charset="0"/>
                        </a:rPr>
                        <m:t>𝑀𝑜𝑟</m:t>
                      </m:r>
                      <m:r>
                        <a:rPr lang="en-US" i="1" dirty="0">
                          <a:latin typeface="Cambria Math" charset="0"/>
                        </a:rPr>
                        <m:t>𝑟</m:t>
                      </m:r>
                      <m:r>
                        <a:rPr lang="en-US" i="1" dirty="0" err="1">
                          <a:latin typeface="Cambria Math" charset="0"/>
                        </a:rPr>
                        <m:t>𝑖</m:t>
                      </m:r>
                      <m:r>
                        <a:rPr lang="en-US" i="1" dirty="0">
                          <a:latin typeface="Cambria Math" charset="0"/>
                        </a:rPr>
                        <m:t>𝑠</m:t>
                      </m:r>
                      <m:r>
                        <a:rPr lang="en-US" i="1" dirty="0" err="1">
                          <a:latin typeface="Cambria Math" charset="0"/>
                        </a:rPr>
                        <m:t>𝑣𝑖𝑙𝑙𝑒</m:t>
                      </m:r>
                      <m:r>
                        <a:rPr lang="en-US" i="1" dirty="0">
                          <a:latin typeface="Cambria Math" charset="0"/>
                        </a:rPr>
                        <m:t> + </m:t>
                      </m:r>
                    </m:oMath>
                  </m:oMathPara>
                </a14:m>
                <a:endParaRPr lang="en-US" i="1" dirty="0">
                  <a:latin typeface="Cambria Math" charset="0"/>
                </a:endParaRPr>
              </a:p>
              <a:p>
                <a:pPr lvl="2"/>
                <a14:m>
                  <m:oMathPara xmlns:m="http://schemas.openxmlformats.org/officeDocument/2006/math">
                    <m:oMathParaPr>
                      <m:jc m:val="centerGroup"/>
                    </m:oMathParaPr>
                    <m:oMath xmlns:m="http://schemas.openxmlformats.org/officeDocument/2006/math">
                      <m:r>
                        <a:rPr lang="en-US" i="1" dirty="0">
                          <a:latin typeface="Cambria Math" charset="0"/>
                        </a:rPr>
                        <m:t>𝑤</m:t>
                      </m:r>
                      <m:r>
                        <a:rPr lang="en-US" i="1" dirty="0">
                          <a:latin typeface="Cambria Math" charset="0"/>
                        </a:rPr>
                        <m:t>8 ∗</m:t>
                      </m:r>
                      <m:r>
                        <a:rPr lang="en-US" i="1" dirty="0">
                          <a:latin typeface="Cambria Math" charset="0"/>
                        </a:rPr>
                        <m:t>𝑍𝑒𝑏𝑢𝑙𝑜𝑛</m:t>
                      </m:r>
                      <m:r>
                        <a:rPr lang="en-US" i="1" dirty="0">
                          <a:latin typeface="Cambria Math" charset="0"/>
                        </a:rPr>
                        <m:t> </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412095" y="2124635"/>
                <a:ext cx="3557016" cy="286232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84384" y="4976027"/>
                <a:ext cx="1912960" cy="369332"/>
              </a:xfrm>
              <a:prstGeom prst="rect">
                <a:avLst/>
              </a:prstGeom>
            </p:spPr>
            <p:txBody>
              <a:bodyPr wrap="none">
                <a:spAutoFit/>
              </a:bodyPr>
              <a:lstStyle/>
              <a:p>
                <a:pPr algn="ctr"/>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𝑋</m:t>
                        </m:r>
                      </m:e>
                      <m:sup>
                        <m:r>
                          <a:rPr lang="en-US" i="1">
                            <a:latin typeface="Cambria Math" charset="0"/>
                          </a:rPr>
                          <m:t>𝑇</m:t>
                        </m:r>
                      </m:sup>
                    </m:sSup>
                    <m:sSup>
                      <m:sSupPr>
                        <m:ctrlPr>
                          <a:rPr lang="en-US" i="1">
                            <a:latin typeface="Cambria Math" panose="02040503050406030204" pitchFamily="18" charset="0"/>
                          </a:rPr>
                        </m:ctrlPr>
                      </m:sSupPr>
                      <m:e>
                        <m:r>
                          <a:rPr lang="en-US" i="1">
                            <a:latin typeface="Cambria Math" charset="0"/>
                          </a:rPr>
                          <m:t>𝑋</m:t>
                        </m:r>
                        <m:r>
                          <a:rPr lang="en-US" i="1">
                            <a:latin typeface="Cambria Math" charset="0"/>
                          </a:rPr>
                          <m:t>)</m:t>
                        </m:r>
                      </m:e>
                      <m:sup>
                        <m:r>
                          <a:rPr lang="en-US" i="1">
                            <a:latin typeface="Cambria Math" charset="0"/>
                          </a:rPr>
                          <m:t>−1</m:t>
                        </m:r>
                      </m:sup>
                    </m:sSup>
                    <m:sSup>
                      <m:sSupPr>
                        <m:ctrlPr>
                          <a:rPr lang="en-US" i="1">
                            <a:latin typeface="Cambria Math" panose="02040503050406030204" pitchFamily="18" charset="0"/>
                          </a:rPr>
                        </m:ctrlPr>
                      </m:sSupPr>
                      <m:e>
                        <m:r>
                          <a:rPr lang="en-US" i="1">
                            <a:latin typeface="Cambria Math" charset="0"/>
                          </a:rPr>
                          <m:t>𝑋</m:t>
                        </m:r>
                      </m:e>
                      <m:sup>
                        <m:r>
                          <a:rPr lang="en-US" i="1">
                            <a:latin typeface="Cambria Math" charset="0"/>
                          </a:rPr>
                          <m:t>𝑇</m:t>
                        </m:r>
                      </m:sup>
                    </m:sSup>
                    <m:r>
                      <a:rPr lang="en-US" i="1">
                        <a:latin typeface="Cambria Math" charset="0"/>
                      </a:rPr>
                      <m:t>𝑦</m:t>
                    </m:r>
                    <m:r>
                      <a:rPr lang="en-US" i="1">
                        <a:latin typeface="Cambria Math" charset="0"/>
                      </a:rPr>
                      <m:t>= </m:t>
                    </m:r>
                    <m:r>
                      <a:rPr lang="en-US" i="1">
                        <a:latin typeface="Cambria Math" charset="0"/>
                        <a:ea typeface="Cambria Math" charset="0"/>
                        <a:cs typeface="Cambria Math" charset="0"/>
                      </a:rPr>
                      <m:t>𝜃</m:t>
                    </m:r>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384384" y="4976027"/>
                <a:ext cx="1912960" cy="369332"/>
              </a:xfrm>
              <a:prstGeom prst="rect">
                <a:avLst/>
              </a:prstGeom>
              <a:blipFill rotWithShape="0">
                <a:blip r:embed="rId3"/>
                <a:stretch>
                  <a:fillRect l="-222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8395" y="5963751"/>
                <a:ext cx="7964424" cy="369332"/>
              </a:xfrm>
              <a:prstGeom prst="rect">
                <a:avLst/>
              </a:prstGeom>
              <a:noFill/>
            </p:spPr>
            <p:txBody>
              <a:bodyPr wrap="square" rtlCol="0">
                <a:spAutoFit/>
              </a:bodyPr>
              <a:lstStyle/>
              <a:p>
                <a:r>
                  <a:rPr lang="en-US" dirty="0" err="1"/>
                  <a:t>PriceReg</a:t>
                </a:r>
                <a:r>
                  <a:rPr lang="en-US" dirty="0"/>
                  <a:t> &lt;- lm(</a:t>
                </a:r>
                <a14:m>
                  <m:oMath xmlns:m="http://schemas.openxmlformats.org/officeDocument/2006/math">
                    <m:r>
                      <a:rPr lang="en-US" i="1">
                        <a:latin typeface="Cambria Math" panose="02040503050406030204" pitchFamily="18" charset="0"/>
                      </a:rPr>
                      <m:t>𝑇𝑜𝑡𝑎𝑙𝑆𝑎𝑙𝑒𝑃𝑟𝑖𝑐𝑒</m:t>
                    </m:r>
                  </m:oMath>
                </a14:m>
                <a:r>
                  <a:rPr lang="en-US" dirty="0"/>
                  <a:t> ~ Age  + HEATEDSQFT + DEED_ACRES + CITY)</a:t>
                </a:r>
              </a:p>
            </p:txBody>
          </p:sp>
        </mc:Choice>
        <mc:Fallback xmlns="">
          <p:sp>
            <p:nvSpPr>
              <p:cNvPr id="10" name="TextBox 9"/>
              <p:cNvSpPr txBox="1">
                <a:spLocks noRot="1" noChangeAspect="1" noMove="1" noResize="1" noEditPoints="1" noAdjustHandles="1" noChangeArrowheads="1" noChangeShapeType="1" noTextEdit="1"/>
              </p:cNvSpPr>
              <p:nvPr/>
            </p:nvSpPr>
            <p:spPr>
              <a:xfrm>
                <a:off x="618395" y="5963751"/>
                <a:ext cx="7964424" cy="369332"/>
              </a:xfrm>
              <a:prstGeom prst="rect">
                <a:avLst/>
              </a:prstGeom>
              <a:blipFill rotWithShape="0">
                <a:blip r:embed="rId4"/>
                <a:stretch>
                  <a:fillRect l="-61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4280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Relationship</a:t>
            </a:r>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a:bodyPr>
              <a:lstStyle/>
              <a:p>
                <a:pPr>
                  <a:buFont typeface="Wingdings" panose="05000000000000000000" pitchFamily="2" charset="2"/>
                  <a:buChar char="v"/>
                </a:pPr>
                <a:r>
                  <a:rPr lang="en-US" dirty="0"/>
                  <a:t> A linear relationship between two variables X and Y can be expressed by the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𝑏𝑋</m:t>
                      </m:r>
                    </m:oMath>
                  </m:oMathPara>
                </a14:m>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a:blip r:embed="rId3"/>
                <a:stretch>
                  <a:fillRect l="-2963" t="-1667" r="-741"/>
                </a:stretch>
              </a:blipFill>
            </p:spPr>
            <p:txBody>
              <a:bodyPr/>
              <a:lstStyle/>
              <a:p>
                <a:r>
                  <a:rPr lang="en-US">
                    <a:noFill/>
                  </a:rPr>
                  <a:t> </a:t>
                </a:r>
              </a:p>
            </p:txBody>
          </p:sp>
        </mc:Fallback>
      </mc:AlternateContent>
      <p:sp>
        <p:nvSpPr>
          <p:cNvPr id="7" name="Content Placeholder 6"/>
          <p:cNvSpPr>
            <a:spLocks noGrp="1"/>
          </p:cNvSpPr>
          <p:nvPr>
            <p:ph sz="half" idx="2"/>
          </p:nvPr>
        </p:nvSpPr>
        <p:spPr>
          <a:xfrm>
            <a:off x="4525586" y="3058859"/>
            <a:ext cx="4423341" cy="4140200"/>
          </a:xfrm>
        </p:spPr>
        <p:txBody>
          <a:bodyPr>
            <a:normAutofit/>
          </a:bodyPr>
          <a:lstStyle/>
          <a:p>
            <a:r>
              <a:rPr lang="en-US" dirty="0"/>
              <a:t>Relationship between total cost and number of hours playing tennis.  The tennis club charges a $25 membership fee plus $5 per hour.  The relationship is described by a linear equation:</a:t>
            </a:r>
          </a:p>
          <a:p>
            <a:pPr marL="0" indent="0">
              <a:buNone/>
            </a:pPr>
            <a:r>
              <a:rPr lang="en-US" dirty="0"/>
              <a:t>Total Cost = $25 + $5 * (number of hours)</a:t>
            </a:r>
          </a:p>
        </p:txBody>
      </p:sp>
      <p:sp>
        <p:nvSpPr>
          <p:cNvPr id="5" name="Slide Number Placeholder 4"/>
          <p:cNvSpPr>
            <a:spLocks noGrp="1"/>
          </p:cNvSpPr>
          <p:nvPr>
            <p:ph type="sldNum" sz="quarter" idx="12"/>
          </p:nvPr>
        </p:nvSpPr>
        <p:spPr/>
        <p:txBody>
          <a:bodyPr/>
          <a:lstStyle/>
          <a:p>
            <a:fld id="{A263A095-FBA3-4A03-937B-43D9F8789601}" type="slidenum">
              <a:rPr lang="en-US" smtClean="0"/>
              <a:pPr/>
              <a:t>43</a:t>
            </a:fld>
            <a:endParaRPr lang="en-US"/>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5687" y="3290431"/>
            <a:ext cx="3440431" cy="259508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525586" y="1907340"/>
                <a:ext cx="3780214"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𝑎</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𝑖𝑛𝑡𝑒𝑟𝑐𝑒𝑝𝑡</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𝑏</m:t>
                      </m:r>
                      <m:r>
                        <a:rPr lang="en-US" sz="2800" i="1">
                          <a:latin typeface="Cambria Math" panose="02040503050406030204" pitchFamily="18" charset="0"/>
                        </a:rPr>
                        <m:t>:</m:t>
                      </m:r>
                      <m:r>
                        <a:rPr lang="en-US" sz="2800" i="1">
                          <a:latin typeface="Cambria Math" panose="02040503050406030204" pitchFamily="18" charset="0"/>
                        </a:rPr>
                        <m:t>𝑠𝑙𝑜𝑝𝑒</m:t>
                      </m:r>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4525586" y="1907340"/>
                <a:ext cx="3780214" cy="954107"/>
              </a:xfrm>
              <a:prstGeom prst="rect">
                <a:avLst/>
              </a:prstGeom>
              <a:blipFill rotWithShape="0">
                <a:blip r:embed="rId5"/>
                <a:stretch>
                  <a:fillRect/>
                </a:stretch>
              </a:blipFill>
            </p:spPr>
            <p:txBody>
              <a:bodyPr/>
              <a:lstStyle/>
              <a:p>
                <a:r>
                  <a:rPr lang="en-US">
                    <a:noFill/>
                  </a:rPr>
                  <a:t> </a:t>
                </a:r>
              </a:p>
            </p:txBody>
          </p:sp>
        </mc:Fallback>
      </mc:AlternateContent>
      <p:sp>
        <p:nvSpPr>
          <p:cNvPr id="10" name="Text Placeholder 4"/>
          <p:cNvSpPr txBox="1">
            <a:spLocks/>
          </p:cNvSpPr>
          <p:nvPr/>
        </p:nvSpPr>
        <p:spPr>
          <a:xfrm>
            <a:off x="498518" y="1129553"/>
            <a:ext cx="7558960" cy="774700"/>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a:solidFill>
                  <a:schemeClr val="tx1">
                    <a:lumMod val="65000"/>
                    <a:lumOff val="35000"/>
                  </a:schemeClr>
                </a:solidFill>
                <a:latin typeface="+mn-lt"/>
                <a:ea typeface="+mn-ea"/>
                <a:cs typeface="+mn-cs"/>
              </a:defRPr>
            </a:lvl9pPr>
          </a:lstStyle>
          <a:p>
            <a:pPr marL="0" indent="0">
              <a:buNone/>
            </a:pPr>
            <a:r>
              <a:rPr lang="en-US" sz="2400" dirty="0">
                <a:solidFill>
                  <a:schemeClr val="accent3">
                    <a:lumMod val="60000"/>
                    <a:lumOff val="40000"/>
                  </a:schemeClr>
                </a:solidFill>
                <a:latin typeface="+mj-lt"/>
              </a:rPr>
              <a:t>Y = a + </a:t>
            </a:r>
            <a:r>
              <a:rPr lang="en-US" sz="2400" dirty="0" err="1">
                <a:solidFill>
                  <a:schemeClr val="accent3">
                    <a:lumMod val="60000"/>
                    <a:lumOff val="40000"/>
                  </a:schemeClr>
                </a:solidFill>
                <a:latin typeface="+mj-lt"/>
              </a:rPr>
              <a:t>bX</a:t>
            </a:r>
            <a:endParaRPr lang="en-US" sz="2400" dirty="0">
              <a:solidFill>
                <a:schemeClr val="accent3">
                  <a:lumMod val="60000"/>
                  <a:lumOff val="40000"/>
                </a:schemeClr>
              </a:solidFill>
              <a:latin typeface="+mj-lt"/>
            </a:endParaRPr>
          </a:p>
        </p:txBody>
      </p:sp>
    </p:spTree>
    <p:extLst>
      <p:ext uri="{BB962C8B-B14F-4D97-AF65-F5344CB8AC3E}">
        <p14:creationId xmlns:p14="http://schemas.microsoft.com/office/powerpoint/2010/main" val="3602196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 Example with Cars  </a:t>
            </a:r>
          </a:p>
        </p:txBody>
      </p:sp>
      <p:sp>
        <p:nvSpPr>
          <p:cNvPr id="7" name="Content Placeholder 6"/>
          <p:cNvSpPr>
            <a:spLocks noGrp="1"/>
          </p:cNvSpPr>
          <p:nvPr>
            <p:ph sz="half" idx="1"/>
          </p:nvPr>
        </p:nvSpPr>
        <p:spPr>
          <a:xfrm>
            <a:off x="498518" y="1985963"/>
            <a:ext cx="3902032" cy="1171765"/>
          </a:xfrm>
        </p:spPr>
        <p:txBody>
          <a:bodyPr/>
          <a:lstStyle/>
          <a:p>
            <a:r>
              <a:rPr lang="en-US" dirty="0"/>
              <a:t>Question: Is there a relationship between HP and MPG?</a:t>
            </a: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44</a:t>
            </a:fld>
            <a:endParaRPr lang="en-US" dirty="0">
              <a:solidFill>
                <a:srgbClr val="FFFFFF"/>
              </a:solidFill>
              <a:latin typeface="Franklin Gothic Book"/>
            </a:endParaRPr>
          </a:p>
        </p:txBody>
      </p:sp>
      <p:graphicFrame>
        <p:nvGraphicFramePr>
          <p:cNvPr id="10" name="Table 9"/>
          <p:cNvGraphicFramePr>
            <a:graphicFrameLocks noGrp="1"/>
          </p:cNvGraphicFramePr>
          <p:nvPr>
            <p:extLst>
              <p:ext uri="{D42A27DB-BD31-4B8C-83A1-F6EECF244321}">
                <p14:modId xmlns:p14="http://schemas.microsoft.com/office/powerpoint/2010/main" val="2758401608"/>
              </p:ext>
            </p:extLst>
          </p:nvPr>
        </p:nvGraphicFramePr>
        <p:xfrm>
          <a:off x="498518" y="2898648"/>
          <a:ext cx="3037162" cy="3457575"/>
        </p:xfrm>
        <a:graphic>
          <a:graphicData uri="http://schemas.openxmlformats.org/drawingml/2006/table">
            <a:tbl>
              <a:tblPr firstRow="1">
                <a:tableStyleId>{21E4AEA4-8DFA-4A89-87EB-49C32662AFE0}</a:tableStyleId>
              </a:tblPr>
              <a:tblGrid>
                <a:gridCol w="1518581">
                  <a:extLst>
                    <a:ext uri="{9D8B030D-6E8A-4147-A177-3AD203B41FA5}">
                      <a16:colId xmlns:a16="http://schemas.microsoft.com/office/drawing/2014/main" val="20000"/>
                    </a:ext>
                  </a:extLst>
                </a:gridCol>
                <a:gridCol w="1518581">
                  <a:extLst>
                    <a:ext uri="{9D8B030D-6E8A-4147-A177-3AD203B41FA5}">
                      <a16:colId xmlns:a16="http://schemas.microsoft.com/office/drawing/2014/main" val="20001"/>
                    </a:ext>
                  </a:extLst>
                </a:gridCol>
              </a:tblGrid>
              <a:tr h="224637">
                <a:tc>
                  <a:txBody>
                    <a:bodyPr/>
                    <a:lstStyle/>
                    <a:p>
                      <a:pPr algn="ctr" fontAlgn="ctr"/>
                      <a:r>
                        <a:rPr lang="en-US" sz="2000" u="none" strike="noStrike" dirty="0">
                          <a:effectLst/>
                        </a:rPr>
                        <a:t>mpg</a:t>
                      </a:r>
                      <a:endParaRPr lang="en-US" sz="2000" b="1" i="0" u="none" strike="noStrike"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2000" u="none" strike="noStrike" dirty="0" err="1">
                          <a:effectLst/>
                        </a:rPr>
                        <a:t>hp</a:t>
                      </a:r>
                      <a:endParaRPr lang="en-US" sz="2000" b="1"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0"/>
                  </a:ext>
                </a:extLst>
              </a:tr>
              <a:tr h="224637">
                <a:tc>
                  <a:txBody>
                    <a:bodyPr/>
                    <a:lstStyle/>
                    <a:p>
                      <a:pPr algn="r" fontAlgn="ctr"/>
                      <a:r>
                        <a:rPr lang="en-US" sz="2000" u="none" strike="noStrike" dirty="0">
                          <a:effectLst/>
                        </a:rPr>
                        <a:t>21</a:t>
                      </a:r>
                      <a:endParaRPr lang="en-US" sz="2000" b="0" i="0" u="none" strike="noStrike" dirty="0">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2"/>
                  </a:ext>
                </a:extLst>
              </a:tr>
              <a:tr h="224637">
                <a:tc>
                  <a:txBody>
                    <a:bodyPr/>
                    <a:lstStyle/>
                    <a:p>
                      <a:pPr algn="r" fontAlgn="ctr"/>
                      <a:r>
                        <a:rPr lang="en-US" sz="2000" u="none" strike="noStrike">
                          <a:effectLst/>
                        </a:rPr>
                        <a:t>21</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3"/>
                  </a:ext>
                </a:extLst>
              </a:tr>
              <a:tr h="224637">
                <a:tc>
                  <a:txBody>
                    <a:bodyPr/>
                    <a:lstStyle/>
                    <a:p>
                      <a:pPr algn="r" fontAlgn="ctr"/>
                      <a:r>
                        <a:rPr lang="en-US" sz="2000" u="none" strike="noStrike">
                          <a:effectLst/>
                        </a:rPr>
                        <a:t>22.8</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93</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4"/>
                  </a:ext>
                </a:extLst>
              </a:tr>
              <a:tr h="224637">
                <a:tc>
                  <a:txBody>
                    <a:bodyPr/>
                    <a:lstStyle/>
                    <a:p>
                      <a:pPr algn="r" fontAlgn="ctr"/>
                      <a:r>
                        <a:rPr lang="en-US" sz="2000" u="none" strike="noStrike">
                          <a:effectLst/>
                        </a:rPr>
                        <a:t>21.4</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5"/>
                  </a:ext>
                </a:extLst>
              </a:tr>
              <a:tr h="224637">
                <a:tc>
                  <a:txBody>
                    <a:bodyPr/>
                    <a:lstStyle/>
                    <a:p>
                      <a:pPr algn="r" fontAlgn="ctr"/>
                      <a:r>
                        <a:rPr lang="en-US" sz="2000" u="none" strike="noStrike">
                          <a:effectLst/>
                        </a:rPr>
                        <a:t>18.7</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175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6"/>
                  </a:ext>
                </a:extLst>
              </a:tr>
              <a:tr h="224637">
                <a:tc>
                  <a:txBody>
                    <a:bodyPr/>
                    <a:lstStyle/>
                    <a:p>
                      <a:pPr algn="r" fontAlgn="ctr"/>
                      <a:r>
                        <a:rPr lang="en-US" sz="2000" u="none" strike="noStrike">
                          <a:effectLst/>
                        </a:rPr>
                        <a:t>18.1</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105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7"/>
                  </a:ext>
                </a:extLst>
              </a:tr>
              <a:tr h="224637">
                <a:tc>
                  <a:txBody>
                    <a:bodyPr/>
                    <a:lstStyle/>
                    <a:p>
                      <a:pPr algn="r" fontAlgn="ctr"/>
                      <a:r>
                        <a:rPr lang="en-US" sz="2000" u="none" strike="noStrike">
                          <a:effectLst/>
                        </a:rPr>
                        <a:t>14.3</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245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8"/>
                  </a:ext>
                </a:extLst>
              </a:tr>
              <a:tr h="224637">
                <a:tc>
                  <a:txBody>
                    <a:bodyPr/>
                    <a:lstStyle/>
                    <a:p>
                      <a:pPr algn="r" fontAlgn="ctr"/>
                      <a:r>
                        <a:rPr lang="en-US" sz="2000" u="none" strike="noStrike">
                          <a:effectLst/>
                        </a:rPr>
                        <a:t>24.4</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62</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9"/>
                  </a:ext>
                </a:extLst>
              </a:tr>
              <a:tr h="224637">
                <a:tc>
                  <a:txBody>
                    <a:bodyPr/>
                    <a:lstStyle/>
                    <a:p>
                      <a:pPr algn="r" fontAlgn="ctr"/>
                      <a:r>
                        <a:rPr lang="en-US" sz="2000" u="none" strike="noStrike">
                          <a:effectLst/>
                        </a:rPr>
                        <a:t>22.8</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95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10"/>
                  </a:ext>
                </a:extLst>
              </a:tr>
              <a:tr h="224637">
                <a:tc>
                  <a:txBody>
                    <a:bodyPr/>
                    <a:lstStyle/>
                    <a:p>
                      <a:pPr algn="r" fontAlgn="ctr"/>
                      <a:r>
                        <a:rPr lang="en-US" sz="2000" u="none" strike="noStrike">
                          <a:effectLst/>
                        </a:rPr>
                        <a:t>19.2</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dirty="0">
                          <a:effectLst/>
                        </a:rPr>
                        <a:t>123</a:t>
                      </a:r>
                      <a:endParaRPr lang="en-US" sz="2000" b="0"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11"/>
                  </a:ext>
                </a:extLst>
              </a:tr>
            </a:tbl>
          </a:graphicData>
        </a:graphic>
      </p:graphicFrame>
      <p:sp>
        <p:nvSpPr>
          <p:cNvPr id="11" name="Rectangle 10"/>
          <p:cNvSpPr/>
          <p:nvPr/>
        </p:nvSpPr>
        <p:spPr>
          <a:xfrm>
            <a:off x="498518" y="1230868"/>
            <a:ext cx="1293944" cy="369332"/>
          </a:xfrm>
          <a:prstGeom prst="rect">
            <a:avLst/>
          </a:prstGeom>
        </p:spPr>
        <p:txBody>
          <a:bodyPr wrap="none">
            <a:spAutoFit/>
          </a:bodyPr>
          <a:lstStyle/>
          <a:p>
            <a:r>
              <a:rPr lang="en-US" dirty="0">
                <a:solidFill>
                  <a:schemeClr val="accent3">
                    <a:lumMod val="60000"/>
                    <a:lumOff val="40000"/>
                  </a:schemeClr>
                </a:solidFill>
                <a:latin typeface="+mj-lt"/>
              </a:rPr>
              <a:t>Y = a + </a:t>
            </a:r>
            <a:r>
              <a:rPr lang="en-US" dirty="0" err="1">
                <a:solidFill>
                  <a:schemeClr val="accent3">
                    <a:lumMod val="60000"/>
                    <a:lumOff val="40000"/>
                  </a:schemeClr>
                </a:solidFill>
                <a:latin typeface="+mj-lt"/>
              </a:rPr>
              <a:t>bX</a:t>
            </a:r>
            <a:endParaRPr lang="en-US" dirty="0">
              <a:solidFill>
                <a:schemeClr val="accent3">
                  <a:lumMod val="60000"/>
                  <a:lumOff val="40000"/>
                </a:schemeClr>
              </a:solidFill>
              <a:latin typeface="+mj-lt"/>
            </a:endParaRPr>
          </a:p>
        </p:txBody>
      </p:sp>
      <p:pic>
        <p:nvPicPr>
          <p:cNvPr id="3" name="Picture 2"/>
          <p:cNvPicPr>
            <a:picLocks noChangeAspect="1"/>
          </p:cNvPicPr>
          <p:nvPr/>
        </p:nvPicPr>
        <p:blipFill>
          <a:blip r:embed="rId2"/>
          <a:stretch>
            <a:fillRect/>
          </a:stretch>
        </p:blipFill>
        <p:spPr>
          <a:xfrm>
            <a:off x="3916427" y="3002279"/>
            <a:ext cx="4943411" cy="3050791"/>
          </a:xfrm>
          <a:prstGeom prst="rect">
            <a:avLst/>
          </a:prstGeom>
        </p:spPr>
      </p:pic>
    </p:spTree>
    <p:extLst>
      <p:ext uri="{BB962C8B-B14F-4D97-AF65-F5344CB8AC3E}">
        <p14:creationId xmlns:p14="http://schemas.microsoft.com/office/powerpoint/2010/main" val="1125821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 Example with Cars  </a:t>
            </a:r>
          </a:p>
        </p:txBody>
      </p:sp>
      <p:sp>
        <p:nvSpPr>
          <p:cNvPr id="7" name="Content Placeholder 6"/>
          <p:cNvSpPr>
            <a:spLocks noGrp="1"/>
          </p:cNvSpPr>
          <p:nvPr>
            <p:ph sz="half" idx="1"/>
          </p:nvPr>
        </p:nvSpPr>
        <p:spPr>
          <a:xfrm>
            <a:off x="498518" y="1985963"/>
            <a:ext cx="3902032" cy="1171765"/>
          </a:xfrm>
        </p:spPr>
        <p:txBody>
          <a:bodyPr/>
          <a:lstStyle/>
          <a:p>
            <a:r>
              <a:rPr lang="en-US" dirty="0"/>
              <a:t>Question: Is there a relationship between HP and MPG?</a:t>
            </a: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45</a:t>
            </a:fld>
            <a:endParaRPr lang="en-US" dirty="0">
              <a:solidFill>
                <a:srgbClr val="FFFFFF"/>
              </a:solidFill>
              <a:latin typeface="Franklin Gothic Book"/>
            </a:endParaRPr>
          </a:p>
        </p:txBody>
      </p:sp>
      <p:graphicFrame>
        <p:nvGraphicFramePr>
          <p:cNvPr id="10" name="Table 9"/>
          <p:cNvGraphicFramePr>
            <a:graphicFrameLocks noGrp="1"/>
          </p:cNvGraphicFramePr>
          <p:nvPr>
            <p:extLst>
              <p:ext uri="{D42A27DB-BD31-4B8C-83A1-F6EECF244321}">
                <p14:modId xmlns:p14="http://schemas.microsoft.com/office/powerpoint/2010/main" val="2758401608"/>
              </p:ext>
            </p:extLst>
          </p:nvPr>
        </p:nvGraphicFramePr>
        <p:xfrm>
          <a:off x="498518" y="2898648"/>
          <a:ext cx="3037162" cy="3457575"/>
        </p:xfrm>
        <a:graphic>
          <a:graphicData uri="http://schemas.openxmlformats.org/drawingml/2006/table">
            <a:tbl>
              <a:tblPr firstRow="1">
                <a:tableStyleId>{21E4AEA4-8DFA-4A89-87EB-49C32662AFE0}</a:tableStyleId>
              </a:tblPr>
              <a:tblGrid>
                <a:gridCol w="1518581">
                  <a:extLst>
                    <a:ext uri="{9D8B030D-6E8A-4147-A177-3AD203B41FA5}">
                      <a16:colId xmlns:a16="http://schemas.microsoft.com/office/drawing/2014/main" val="20000"/>
                    </a:ext>
                  </a:extLst>
                </a:gridCol>
                <a:gridCol w="1518581">
                  <a:extLst>
                    <a:ext uri="{9D8B030D-6E8A-4147-A177-3AD203B41FA5}">
                      <a16:colId xmlns:a16="http://schemas.microsoft.com/office/drawing/2014/main" val="20001"/>
                    </a:ext>
                  </a:extLst>
                </a:gridCol>
              </a:tblGrid>
              <a:tr h="224637">
                <a:tc>
                  <a:txBody>
                    <a:bodyPr/>
                    <a:lstStyle/>
                    <a:p>
                      <a:pPr algn="ctr" fontAlgn="ctr"/>
                      <a:r>
                        <a:rPr lang="en-US" sz="2000" u="none" strike="noStrike" dirty="0">
                          <a:effectLst/>
                        </a:rPr>
                        <a:t>mpg</a:t>
                      </a:r>
                      <a:endParaRPr lang="en-US" sz="2000" b="1" i="0" u="none" strike="noStrike"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2000" u="none" strike="noStrike" dirty="0" err="1">
                          <a:effectLst/>
                        </a:rPr>
                        <a:t>hp</a:t>
                      </a:r>
                      <a:endParaRPr lang="en-US" sz="2000" b="1"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0"/>
                  </a:ext>
                </a:extLst>
              </a:tr>
              <a:tr h="224637">
                <a:tc>
                  <a:txBody>
                    <a:bodyPr/>
                    <a:lstStyle/>
                    <a:p>
                      <a:pPr algn="r" fontAlgn="ctr"/>
                      <a:r>
                        <a:rPr lang="en-US" sz="2000" u="none" strike="noStrike" dirty="0">
                          <a:effectLst/>
                        </a:rPr>
                        <a:t>21</a:t>
                      </a:r>
                      <a:endParaRPr lang="en-US" sz="2000" b="0" i="0" u="none" strike="noStrike" dirty="0">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2"/>
                  </a:ext>
                </a:extLst>
              </a:tr>
              <a:tr h="224637">
                <a:tc>
                  <a:txBody>
                    <a:bodyPr/>
                    <a:lstStyle/>
                    <a:p>
                      <a:pPr algn="r" fontAlgn="ctr"/>
                      <a:r>
                        <a:rPr lang="en-US" sz="2000" u="none" strike="noStrike">
                          <a:effectLst/>
                        </a:rPr>
                        <a:t>21</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3"/>
                  </a:ext>
                </a:extLst>
              </a:tr>
              <a:tr h="224637">
                <a:tc>
                  <a:txBody>
                    <a:bodyPr/>
                    <a:lstStyle/>
                    <a:p>
                      <a:pPr algn="r" fontAlgn="ctr"/>
                      <a:r>
                        <a:rPr lang="en-US" sz="2000" u="none" strike="noStrike">
                          <a:effectLst/>
                        </a:rPr>
                        <a:t>22.8</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93</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4"/>
                  </a:ext>
                </a:extLst>
              </a:tr>
              <a:tr h="224637">
                <a:tc>
                  <a:txBody>
                    <a:bodyPr/>
                    <a:lstStyle/>
                    <a:p>
                      <a:pPr algn="r" fontAlgn="ctr"/>
                      <a:r>
                        <a:rPr lang="en-US" sz="2000" u="none" strike="noStrike">
                          <a:effectLst/>
                        </a:rPr>
                        <a:t>21.4</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110</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5"/>
                  </a:ext>
                </a:extLst>
              </a:tr>
              <a:tr h="224637">
                <a:tc>
                  <a:txBody>
                    <a:bodyPr/>
                    <a:lstStyle/>
                    <a:p>
                      <a:pPr algn="r" fontAlgn="ctr"/>
                      <a:r>
                        <a:rPr lang="en-US" sz="2000" u="none" strike="noStrike">
                          <a:effectLst/>
                        </a:rPr>
                        <a:t>18.7</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175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6"/>
                  </a:ext>
                </a:extLst>
              </a:tr>
              <a:tr h="224637">
                <a:tc>
                  <a:txBody>
                    <a:bodyPr/>
                    <a:lstStyle/>
                    <a:p>
                      <a:pPr algn="r" fontAlgn="ctr"/>
                      <a:r>
                        <a:rPr lang="en-US" sz="2000" u="none" strike="noStrike">
                          <a:effectLst/>
                        </a:rPr>
                        <a:t>18.1</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105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7"/>
                  </a:ext>
                </a:extLst>
              </a:tr>
              <a:tr h="224637">
                <a:tc>
                  <a:txBody>
                    <a:bodyPr/>
                    <a:lstStyle/>
                    <a:p>
                      <a:pPr algn="r" fontAlgn="ctr"/>
                      <a:r>
                        <a:rPr lang="en-US" sz="2000" u="none" strike="noStrike">
                          <a:effectLst/>
                        </a:rPr>
                        <a:t>14.3</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245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8"/>
                  </a:ext>
                </a:extLst>
              </a:tr>
              <a:tr h="224637">
                <a:tc>
                  <a:txBody>
                    <a:bodyPr/>
                    <a:lstStyle/>
                    <a:p>
                      <a:pPr algn="r" fontAlgn="ctr"/>
                      <a:r>
                        <a:rPr lang="en-US" sz="2000" u="none" strike="noStrike">
                          <a:effectLst/>
                        </a:rPr>
                        <a:t>24.4</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62</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09"/>
                  </a:ext>
                </a:extLst>
              </a:tr>
              <a:tr h="224637">
                <a:tc>
                  <a:txBody>
                    <a:bodyPr/>
                    <a:lstStyle/>
                    <a:p>
                      <a:pPr algn="r" fontAlgn="ctr"/>
                      <a:r>
                        <a:rPr lang="en-US" sz="2000" u="none" strike="noStrike">
                          <a:effectLst/>
                        </a:rPr>
                        <a:t>22.8</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a:effectLst/>
                        </a:rPr>
                        <a:t>95</a:t>
                      </a:r>
                      <a:endParaRPr lang="en-US" sz="2000" b="0" i="0" u="none" strike="noStrike">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10"/>
                  </a:ext>
                </a:extLst>
              </a:tr>
              <a:tr h="224637">
                <a:tc>
                  <a:txBody>
                    <a:bodyPr/>
                    <a:lstStyle/>
                    <a:p>
                      <a:pPr algn="r" fontAlgn="ctr"/>
                      <a:r>
                        <a:rPr lang="en-US" sz="2000" u="none" strike="noStrike">
                          <a:effectLst/>
                        </a:rPr>
                        <a:t>19.2</a:t>
                      </a:r>
                      <a:endParaRPr lang="en-US" sz="2000" b="0" i="0" u="none" strike="noStrike">
                        <a:solidFill>
                          <a:srgbClr val="000000"/>
                        </a:solidFill>
                        <a:effectLst/>
                        <a:latin typeface="Lucida Sans" panose="020B0602030504020204" pitchFamily="34" charset="0"/>
                      </a:endParaRPr>
                    </a:p>
                  </a:txBody>
                  <a:tcPr marL="9525" marR="9525" marT="9525" marB="0" anchor="ctr"/>
                </a:tc>
                <a:tc>
                  <a:txBody>
                    <a:bodyPr/>
                    <a:lstStyle/>
                    <a:p>
                      <a:pPr algn="r" fontAlgn="ctr"/>
                      <a:r>
                        <a:rPr lang="en-US" sz="2000" u="none" strike="noStrike" dirty="0">
                          <a:effectLst/>
                        </a:rPr>
                        <a:t>123</a:t>
                      </a:r>
                      <a:endParaRPr lang="en-US" sz="2000" b="0"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011"/>
                  </a:ext>
                </a:extLst>
              </a:tr>
            </a:tbl>
          </a:graphicData>
        </a:graphic>
      </p:graphicFrame>
      <p:sp>
        <p:nvSpPr>
          <p:cNvPr id="11" name="Rectangle 10"/>
          <p:cNvSpPr/>
          <p:nvPr/>
        </p:nvSpPr>
        <p:spPr>
          <a:xfrm>
            <a:off x="498518" y="1230868"/>
            <a:ext cx="1293944" cy="369332"/>
          </a:xfrm>
          <a:prstGeom prst="rect">
            <a:avLst/>
          </a:prstGeom>
        </p:spPr>
        <p:txBody>
          <a:bodyPr wrap="none">
            <a:spAutoFit/>
          </a:bodyPr>
          <a:lstStyle/>
          <a:p>
            <a:r>
              <a:rPr lang="en-US" dirty="0">
                <a:solidFill>
                  <a:schemeClr val="accent3">
                    <a:lumMod val="60000"/>
                    <a:lumOff val="40000"/>
                  </a:schemeClr>
                </a:solidFill>
                <a:latin typeface="+mj-lt"/>
              </a:rPr>
              <a:t>Y = a + </a:t>
            </a:r>
            <a:r>
              <a:rPr lang="en-US" dirty="0" err="1">
                <a:solidFill>
                  <a:schemeClr val="accent3">
                    <a:lumMod val="60000"/>
                    <a:lumOff val="40000"/>
                  </a:schemeClr>
                </a:solidFill>
                <a:latin typeface="+mj-lt"/>
              </a:rPr>
              <a:t>bX</a:t>
            </a:r>
            <a:endParaRPr lang="en-US" dirty="0">
              <a:solidFill>
                <a:schemeClr val="accent3">
                  <a:lumMod val="60000"/>
                  <a:lumOff val="40000"/>
                </a:schemeClr>
              </a:solidFill>
              <a:latin typeface="+mj-lt"/>
            </a:endParaRPr>
          </a:p>
        </p:txBody>
      </p:sp>
      <p:pic>
        <p:nvPicPr>
          <p:cNvPr id="2" name="Picture 1"/>
          <p:cNvPicPr>
            <a:picLocks noChangeAspect="1"/>
          </p:cNvPicPr>
          <p:nvPr/>
        </p:nvPicPr>
        <p:blipFill>
          <a:blip r:embed="rId2"/>
          <a:stretch>
            <a:fillRect/>
          </a:stretch>
        </p:blipFill>
        <p:spPr>
          <a:xfrm>
            <a:off x="3660387" y="2898648"/>
            <a:ext cx="5289552" cy="3264409"/>
          </a:xfrm>
          <a:prstGeom prst="rect">
            <a:avLst/>
          </a:prstGeom>
        </p:spPr>
      </p:pic>
    </p:spTree>
    <p:extLst>
      <p:ext uri="{BB962C8B-B14F-4D97-AF65-F5344CB8AC3E}">
        <p14:creationId xmlns:p14="http://schemas.microsoft.com/office/powerpoint/2010/main" val="109297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with Cars</a:t>
            </a:r>
          </a:p>
        </p:txBody>
      </p:sp>
      <p:sp>
        <p:nvSpPr>
          <p:cNvPr id="3" name="Content Placeholder 2"/>
          <p:cNvSpPr>
            <a:spLocks noGrp="1"/>
          </p:cNvSpPr>
          <p:nvPr>
            <p:ph sz="half" idx="1"/>
          </p:nvPr>
        </p:nvSpPr>
        <p:spPr>
          <a:xfrm>
            <a:off x="498474" y="1720787"/>
            <a:ext cx="7807326" cy="4140200"/>
          </a:xfrm>
        </p:spPr>
        <p:txBody>
          <a:bodyPr/>
          <a:lstStyle/>
          <a:p>
            <a:r>
              <a:rPr lang="en-US" dirty="0"/>
              <a:t>Correlation (r): quantify the strength of the relationship between two variables.  The squared correlation(r^2) tells us about the proportion of the shared variation.</a:t>
            </a:r>
          </a:p>
          <a:p>
            <a:pPr lvl="1"/>
            <a:r>
              <a:rPr lang="en-US" dirty="0"/>
              <a:t>r = - 0.77</a:t>
            </a:r>
          </a:p>
          <a:p>
            <a:pPr lvl="1"/>
            <a:r>
              <a:rPr lang="en-US" dirty="0"/>
              <a:t>r^2 = 0.59</a:t>
            </a:r>
          </a:p>
          <a:p>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46</a:t>
            </a:fld>
            <a:endParaRPr lang="en-US" dirty="0">
              <a:solidFill>
                <a:srgbClr val="FFFFFF"/>
              </a:solidFill>
              <a:latin typeface="Franklin Gothic Book"/>
            </a:endParaRPr>
          </a:p>
        </p:txBody>
      </p:sp>
      <p:sp>
        <p:nvSpPr>
          <p:cNvPr id="7" name="Rectangle 6"/>
          <p:cNvSpPr/>
          <p:nvPr/>
        </p:nvSpPr>
        <p:spPr>
          <a:xfrm>
            <a:off x="498474" y="1239083"/>
            <a:ext cx="1293944" cy="369332"/>
          </a:xfrm>
          <a:prstGeom prst="rect">
            <a:avLst/>
          </a:prstGeom>
        </p:spPr>
        <p:txBody>
          <a:bodyPr wrap="none">
            <a:spAutoFit/>
          </a:bodyPr>
          <a:lstStyle/>
          <a:p>
            <a:r>
              <a:rPr lang="en-US" dirty="0">
                <a:solidFill>
                  <a:schemeClr val="accent3">
                    <a:lumMod val="60000"/>
                    <a:lumOff val="40000"/>
                  </a:schemeClr>
                </a:solidFill>
                <a:latin typeface="+mj-lt"/>
              </a:rPr>
              <a:t>Y = a + </a:t>
            </a:r>
            <a:r>
              <a:rPr lang="en-US" dirty="0" err="1">
                <a:solidFill>
                  <a:schemeClr val="accent3">
                    <a:lumMod val="60000"/>
                    <a:lumOff val="40000"/>
                  </a:schemeClr>
                </a:solidFill>
                <a:latin typeface="+mj-lt"/>
              </a:rPr>
              <a:t>bX</a:t>
            </a:r>
            <a:endParaRPr lang="en-US" dirty="0">
              <a:solidFill>
                <a:schemeClr val="accent3">
                  <a:lumMod val="60000"/>
                  <a:lumOff val="40000"/>
                </a:schemeClr>
              </a:solidFill>
              <a:latin typeface="+mj-lt"/>
            </a:endParaRPr>
          </a:p>
        </p:txBody>
      </p:sp>
      <p:pic>
        <p:nvPicPr>
          <p:cNvPr id="10" name="Picture 9"/>
          <p:cNvPicPr>
            <a:picLocks noChangeAspect="1"/>
          </p:cNvPicPr>
          <p:nvPr/>
        </p:nvPicPr>
        <p:blipFill>
          <a:blip r:embed="rId2"/>
          <a:stretch>
            <a:fillRect/>
          </a:stretch>
        </p:blipFill>
        <p:spPr>
          <a:xfrm>
            <a:off x="2651760" y="2713628"/>
            <a:ext cx="6012525" cy="3710587"/>
          </a:xfrm>
          <a:prstGeom prst="rect">
            <a:avLst/>
          </a:prstGeom>
        </p:spPr>
      </p:pic>
    </p:spTree>
    <p:extLst>
      <p:ext uri="{BB962C8B-B14F-4D97-AF65-F5344CB8AC3E}">
        <p14:creationId xmlns:p14="http://schemas.microsoft.com/office/powerpoint/2010/main" val="3210621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98518" y="1409891"/>
                <a:ext cx="7374466" cy="4140200"/>
              </a:xfrm>
            </p:spPr>
            <p:txBody>
              <a:bodyPr>
                <a:normAutofit/>
              </a:bodyPr>
              <a:lstStyle/>
              <a:p>
                <a:pPr>
                  <a:buFont typeface="Wingdings" panose="05000000000000000000" pitchFamily="2" charset="2"/>
                  <a:buChar char="v"/>
                </a:pPr>
                <a:r>
                  <a:rPr lang="en-US" dirty="0"/>
                  <a:t>The scatterplot for the data in the example is shown with the  line that minimizes error between the points  straight line. </a:t>
                </a:r>
              </a:p>
              <a:p>
                <a:pPr lvl="1">
                  <a:buFont typeface="Wingdings" panose="05000000000000000000" pitchFamily="2" charset="2"/>
                  <a:buChar char="v"/>
                </a:pPr>
                <a:r>
                  <a:rPr lang="en-US" dirty="0"/>
                  <a:t>The larger the correlation, the less the error will be. </a:t>
                </a:r>
              </a:p>
              <a:p>
                <a14:m>
                  <m:oMath xmlns:m="http://schemas.openxmlformats.org/officeDocument/2006/math">
                    <m:r>
                      <a:rPr lang="en-US" sz="2200" b="0" i="1" smtClean="0">
                        <a:latin typeface="Cambria Math" panose="02040503050406030204" pitchFamily="18" charset="0"/>
                      </a:rPr>
                      <m:t>𝑒𝑟𝑟𝑜𝑟</m:t>
                    </m:r>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 − </m:t>
                    </m:r>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98518" y="1409891"/>
                <a:ext cx="7374466" cy="4140200"/>
              </a:xfrm>
              <a:blipFill>
                <a:blip r:embed="rId2"/>
                <a:stretch>
                  <a:fillRect l="-172" t="-61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A263A095-FBA3-4A03-937B-43D9F8789601}" type="slidenum">
              <a:rPr lang="en-US" smtClean="0"/>
              <a:pPr/>
              <a:t>47</a:t>
            </a:fld>
            <a:endParaRPr lang="en-US"/>
          </a:p>
        </p:txBody>
      </p:sp>
      <p:pic>
        <p:nvPicPr>
          <p:cNvPr id="5" name="Picture 4"/>
          <p:cNvPicPr>
            <a:picLocks noChangeAspect="1"/>
          </p:cNvPicPr>
          <p:nvPr/>
        </p:nvPicPr>
        <p:blipFill>
          <a:blip r:embed="rId3"/>
          <a:stretch>
            <a:fillRect/>
          </a:stretch>
        </p:blipFill>
        <p:spPr>
          <a:xfrm>
            <a:off x="2760286" y="2767841"/>
            <a:ext cx="5822533" cy="3593335"/>
          </a:xfrm>
          <a:prstGeom prst="rect">
            <a:avLst/>
          </a:prstGeom>
        </p:spPr>
      </p:pic>
    </p:spTree>
    <p:extLst>
      <p:ext uri="{BB962C8B-B14F-4D97-AF65-F5344CB8AC3E}">
        <p14:creationId xmlns:p14="http://schemas.microsoft.com/office/powerpoint/2010/main" val="346746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 with R </a:t>
            </a:r>
          </a:p>
        </p:txBody>
      </p:sp>
      <p:sp>
        <p:nvSpPr>
          <p:cNvPr id="6" name="Content Placeholder 5"/>
          <p:cNvSpPr>
            <a:spLocks noGrp="1"/>
          </p:cNvSpPr>
          <p:nvPr>
            <p:ph idx="1"/>
          </p:nvPr>
        </p:nvSpPr>
        <p:spPr>
          <a:xfrm>
            <a:off x="501165" y="1652016"/>
            <a:ext cx="7556313" cy="5114544"/>
          </a:xfrm>
        </p:spPr>
        <p:txBody>
          <a:bodyPr>
            <a:noAutofit/>
          </a:bodyPr>
          <a:lstStyle/>
          <a:p>
            <a:r>
              <a:rPr lang="en-US" sz="1200" dirty="0"/>
              <a:t>Stage your Data </a:t>
            </a:r>
          </a:p>
          <a:p>
            <a:pPr lvl="1"/>
            <a:r>
              <a:rPr lang="en-US" sz="1000" dirty="0"/>
              <a:t>Get it into a R </a:t>
            </a:r>
            <a:r>
              <a:rPr lang="en-US" sz="1000" dirty="0" err="1"/>
              <a:t>Data.frame</a:t>
            </a:r>
            <a:r>
              <a:rPr lang="en-US" sz="1000" dirty="0"/>
              <a:t> or Tibble </a:t>
            </a:r>
          </a:p>
          <a:p>
            <a:r>
              <a:rPr lang="en-US" sz="1200" dirty="0"/>
              <a:t>Explore your data</a:t>
            </a:r>
          </a:p>
          <a:p>
            <a:pPr lvl="1"/>
            <a:r>
              <a:rPr lang="en-US" sz="1100" dirty="0"/>
              <a:t>Discard any columns that have lots of missing values </a:t>
            </a:r>
          </a:p>
          <a:p>
            <a:pPr lvl="1"/>
            <a:r>
              <a:rPr lang="en-US" sz="1100" dirty="0"/>
              <a:t>Discard observations that have lots of missing values </a:t>
            </a:r>
          </a:p>
          <a:p>
            <a:r>
              <a:rPr lang="en-US" sz="1200" dirty="0"/>
              <a:t>Prepare/Transform your data </a:t>
            </a:r>
          </a:p>
          <a:p>
            <a:pPr lvl="1"/>
            <a:r>
              <a:rPr lang="en-US" sz="1100" dirty="0"/>
              <a:t>Create useful new variables </a:t>
            </a:r>
          </a:p>
          <a:p>
            <a:pPr lvl="1"/>
            <a:r>
              <a:rPr lang="en-US" sz="1100" dirty="0"/>
              <a:t>Transform variables to achieve uniformity </a:t>
            </a:r>
          </a:p>
          <a:p>
            <a:r>
              <a:rPr lang="en-US" sz="1200" dirty="0"/>
              <a:t>Partition (split) your data into a Training and Test datasets (70/30)</a:t>
            </a:r>
          </a:p>
          <a:p>
            <a:r>
              <a:rPr lang="en-US" sz="1200" dirty="0"/>
              <a:t>Train your regression with the Training dataset  using the </a:t>
            </a:r>
            <a:r>
              <a:rPr lang="en-US" sz="1200" dirty="0" err="1"/>
              <a:t>rstats</a:t>
            </a:r>
            <a:r>
              <a:rPr lang="en-US" sz="1200" dirty="0"/>
              <a:t> package (lm) </a:t>
            </a:r>
          </a:p>
          <a:p>
            <a:pPr lvl="1"/>
            <a:r>
              <a:rPr lang="en-US" sz="1100" dirty="0"/>
              <a:t>Evaluate : R Square, Equation </a:t>
            </a:r>
          </a:p>
          <a:p>
            <a:pPr lvl="2"/>
            <a:r>
              <a:rPr lang="en-US" sz="1100" dirty="0"/>
              <a:t>Remove variables with high p-values (p &gt; 0.1 ) and repeat REG </a:t>
            </a:r>
          </a:p>
          <a:p>
            <a:r>
              <a:rPr lang="en-US" sz="1200" dirty="0"/>
              <a:t>Evaluate the performance on the Test dataset </a:t>
            </a:r>
          </a:p>
          <a:p>
            <a:pPr lvl="1"/>
            <a:r>
              <a:rPr lang="en-US" sz="1100" dirty="0"/>
              <a:t>“score” the test data </a:t>
            </a:r>
          </a:p>
          <a:p>
            <a:pPr lvl="1"/>
            <a:r>
              <a:rPr lang="en-US" sz="1100" dirty="0"/>
              <a:t>Visually compare test residuals to training residuals with histograms </a:t>
            </a:r>
          </a:p>
          <a:p>
            <a:pPr lvl="1"/>
            <a:r>
              <a:rPr lang="en-US" sz="1100" dirty="0"/>
              <a:t>Compare Mean Squared Error (MSE) of training residuals and test residuals should be similar </a:t>
            </a: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48</a:t>
            </a:fld>
            <a:endParaRPr lang="en-US" dirty="0">
              <a:solidFill>
                <a:srgbClr val="FFFFFF"/>
              </a:solidFill>
              <a:latin typeface="Franklin Gothic Book"/>
            </a:endParaRPr>
          </a:p>
        </p:txBody>
      </p:sp>
      <p:sp>
        <p:nvSpPr>
          <p:cNvPr id="7" name="Text Placeholder 6"/>
          <p:cNvSpPr>
            <a:spLocks noGrp="1"/>
          </p:cNvSpPr>
          <p:nvPr>
            <p:ph type="body" sz="half" idx="2"/>
          </p:nvPr>
        </p:nvSpPr>
        <p:spPr/>
        <p:txBody>
          <a:bodyPr/>
          <a:lstStyle/>
          <a:p>
            <a:r>
              <a:rPr lang="en-US" dirty="0"/>
              <a:t>Basic sugar cookie </a:t>
            </a:r>
          </a:p>
        </p:txBody>
      </p:sp>
    </p:spTree>
    <p:extLst>
      <p:ext uri="{BB962C8B-B14F-4D97-AF65-F5344CB8AC3E}">
        <p14:creationId xmlns:p14="http://schemas.microsoft.com/office/powerpoint/2010/main" val="191019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3" name="Content Placeholder 2"/>
          <p:cNvSpPr>
            <a:spLocks noGrp="1"/>
          </p:cNvSpPr>
          <p:nvPr>
            <p:ph idx="1"/>
          </p:nvPr>
        </p:nvSpPr>
        <p:spPr>
          <a:xfrm>
            <a:off x="498474" y="1981200"/>
            <a:ext cx="8499222" cy="4590288"/>
          </a:xfrm>
        </p:spPr>
        <p:txBody>
          <a:bodyPr>
            <a:normAutofit fontScale="62500" lnSpcReduction="20000"/>
          </a:bodyPr>
          <a:lstStyle/>
          <a:p>
            <a:r>
              <a:rPr lang="en-US" dirty="0"/>
              <a:t>Use </a:t>
            </a:r>
            <a:r>
              <a:rPr lang="en-US" dirty="0" err="1"/>
              <a:t>dplyr</a:t>
            </a:r>
            <a:r>
              <a:rPr lang="en-US" dirty="0"/>
              <a:t> (</a:t>
            </a:r>
            <a:r>
              <a:rPr lang="en-US" dirty="0" err="1"/>
              <a:t>summarize_all</a:t>
            </a:r>
            <a:r>
              <a:rPr lang="en-US" dirty="0"/>
              <a:t>) and </a:t>
            </a:r>
            <a:r>
              <a:rPr lang="en-US" dirty="0" err="1"/>
              <a:t>tidyr</a:t>
            </a:r>
            <a:r>
              <a:rPr lang="en-US" dirty="0"/>
              <a:t> (gather)  </a:t>
            </a:r>
          </a:p>
          <a:p>
            <a:pPr lvl="1"/>
            <a:r>
              <a:rPr lang="en-US" dirty="0"/>
              <a:t>Perform frequency counts for factors / categorical variables </a:t>
            </a:r>
          </a:p>
          <a:p>
            <a:pPr lvl="2"/>
            <a:r>
              <a:rPr lang="en-US" dirty="0" err="1"/>
              <a:t>N_distinct</a:t>
            </a:r>
            <a:r>
              <a:rPr lang="en-US" dirty="0"/>
              <a:t>, </a:t>
            </a:r>
            <a:r>
              <a:rPr lang="en-US" dirty="0" err="1"/>
              <a:t>n_missing</a:t>
            </a:r>
            <a:r>
              <a:rPr lang="en-US" dirty="0"/>
              <a:t>, </a:t>
            </a:r>
          </a:p>
          <a:p>
            <a:pPr lvl="1"/>
            <a:r>
              <a:rPr lang="en-US" dirty="0"/>
              <a:t>Create summary statistics for continuous / numeric variables </a:t>
            </a:r>
          </a:p>
          <a:p>
            <a:pPr lvl="2"/>
            <a:r>
              <a:rPr lang="en-US" dirty="0"/>
              <a:t>Min, max, mean, median, n, </a:t>
            </a:r>
            <a:r>
              <a:rPr lang="en-US" dirty="0" err="1"/>
              <a:t>n_distinct</a:t>
            </a:r>
            <a:r>
              <a:rPr lang="en-US" dirty="0"/>
              <a:t> </a:t>
            </a:r>
          </a:p>
          <a:p>
            <a:r>
              <a:rPr lang="en-US" dirty="0"/>
              <a:t>Use </a:t>
            </a:r>
            <a:r>
              <a:rPr lang="en-US" dirty="0" err="1"/>
              <a:t>cor</a:t>
            </a:r>
            <a:r>
              <a:rPr lang="en-US" dirty="0"/>
              <a:t> function to create a correlation matrix </a:t>
            </a:r>
          </a:p>
          <a:p>
            <a:r>
              <a:rPr lang="en-US" dirty="0"/>
              <a:t>Visualize variables with GGPLOT2 scatter(</a:t>
            </a:r>
            <a:r>
              <a:rPr lang="en-US" dirty="0" err="1"/>
              <a:t>geom_point</a:t>
            </a:r>
            <a:r>
              <a:rPr lang="en-US" dirty="0"/>
              <a:t>), box(</a:t>
            </a:r>
            <a:r>
              <a:rPr lang="en-US" dirty="0" err="1"/>
              <a:t>geom_box</a:t>
            </a:r>
            <a:r>
              <a:rPr lang="en-US" dirty="0"/>
              <a:t>), and histograms (</a:t>
            </a:r>
            <a:r>
              <a:rPr lang="en-US" dirty="0" err="1"/>
              <a:t>geom_histogram</a:t>
            </a:r>
            <a:r>
              <a:rPr lang="en-US" dirty="0"/>
              <a:t>) </a:t>
            </a:r>
          </a:p>
          <a:p>
            <a:pPr lvl="1"/>
            <a:r>
              <a:rPr lang="en-US" dirty="0"/>
              <a:t>Visualize different variable transformations for </a:t>
            </a:r>
            <a:r>
              <a:rPr lang="en-US" dirty="0" err="1"/>
              <a:t>skew’d</a:t>
            </a:r>
            <a:r>
              <a:rPr lang="en-US" dirty="0"/>
              <a:t> distributions (scatter and histogram) </a:t>
            </a:r>
          </a:p>
          <a:p>
            <a:pPr lvl="2"/>
            <a:r>
              <a:rPr lang="en-US" dirty="0"/>
              <a:t>LOG(x), LN(x), X^2, 1/X, SQRT(X) </a:t>
            </a:r>
          </a:p>
          <a:p>
            <a:pPr lvl="2"/>
            <a:r>
              <a:rPr lang="en-US" dirty="0"/>
              <a:t>Which one looks more “normal”</a:t>
            </a:r>
          </a:p>
          <a:p>
            <a:pPr lvl="1"/>
            <a:r>
              <a:rPr lang="en-US" dirty="0"/>
              <a:t>Identify outliers and extremes </a:t>
            </a:r>
          </a:p>
          <a:p>
            <a:pPr lvl="2"/>
            <a:r>
              <a:rPr lang="en-US" dirty="0"/>
              <a:t>Describe rules to exclude those </a:t>
            </a:r>
          </a:p>
          <a:p>
            <a:r>
              <a:rPr lang="en-US" dirty="0"/>
              <a:t>Use </a:t>
            </a:r>
            <a:r>
              <a:rPr lang="en-US" dirty="0" err="1"/>
              <a:t>dplyr</a:t>
            </a:r>
            <a:r>
              <a:rPr lang="en-US" dirty="0"/>
              <a:t> summarize and group by  &amp;  ggplot2 to explore categorical / nominal variables</a:t>
            </a:r>
          </a:p>
          <a:p>
            <a:pPr lvl="1"/>
            <a:r>
              <a:rPr lang="en-US" dirty="0"/>
              <a:t>Should always produce: </a:t>
            </a:r>
          </a:p>
          <a:p>
            <a:pPr lvl="2"/>
            <a:r>
              <a:rPr lang="en-US" dirty="0"/>
              <a:t>Frequency summary statistics of all variables  (n, </a:t>
            </a:r>
            <a:r>
              <a:rPr lang="en-US" dirty="0" err="1"/>
              <a:t>nmiss</a:t>
            </a:r>
            <a:r>
              <a:rPr lang="en-US" dirty="0"/>
              <a:t>, distinct) </a:t>
            </a:r>
          </a:p>
          <a:p>
            <a:pPr lvl="2"/>
            <a:r>
              <a:rPr lang="en-US" dirty="0"/>
              <a:t>Frequency analysis (n, </a:t>
            </a:r>
            <a:r>
              <a:rPr lang="en-US" dirty="0" err="1"/>
              <a:t>nmiss</a:t>
            </a:r>
            <a:r>
              <a:rPr lang="en-US" dirty="0"/>
              <a:t>, distinct, mode, PCT missing) </a:t>
            </a:r>
          </a:p>
          <a:p>
            <a:pPr lvl="3"/>
            <a:r>
              <a:rPr lang="en-US" dirty="0"/>
              <a:t>Identify DQ issues and Handle Missing values 	</a:t>
            </a:r>
          </a:p>
          <a:p>
            <a:pPr lvl="2"/>
            <a:r>
              <a:rPr lang="en-US" dirty="0"/>
              <a:t>Visualize top N frequencies with </a:t>
            </a:r>
            <a:r>
              <a:rPr lang="en-US" dirty="0" err="1"/>
              <a:t>ggplot</a:t>
            </a:r>
            <a:r>
              <a:rPr lang="en-US" dirty="0"/>
              <a:t> &amp; histograms (vertical)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49</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EXPLORE</a:t>
            </a:r>
          </a:p>
        </p:txBody>
      </p:sp>
    </p:spTree>
    <p:extLst>
      <p:ext uri="{BB962C8B-B14F-4D97-AF65-F5344CB8AC3E}">
        <p14:creationId xmlns:p14="http://schemas.microsoft.com/office/powerpoint/2010/main" val="279732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AF4A-FE4B-D445-82CE-D82E16292824}"/>
              </a:ext>
            </a:extLst>
          </p:cNvPr>
          <p:cNvSpPr>
            <a:spLocks noGrp="1"/>
          </p:cNvSpPr>
          <p:nvPr>
            <p:ph type="title"/>
          </p:nvPr>
        </p:nvSpPr>
        <p:spPr/>
        <p:txBody>
          <a:bodyPr/>
          <a:lstStyle/>
          <a:p>
            <a:r>
              <a:rPr lang="en-US" dirty="0"/>
              <a:t>Jupyter Notebooks </a:t>
            </a:r>
          </a:p>
        </p:txBody>
      </p:sp>
      <p:sp>
        <p:nvSpPr>
          <p:cNvPr id="4" name="Slide Number Placeholder 3">
            <a:extLst>
              <a:ext uri="{FF2B5EF4-FFF2-40B4-BE49-F238E27FC236}">
                <a16:creationId xmlns:a16="http://schemas.microsoft.com/office/drawing/2014/main" id="{159FA3D4-4976-3744-AD4F-401F603E169B}"/>
              </a:ext>
            </a:extLst>
          </p:cNvPr>
          <p:cNvSpPr>
            <a:spLocks noGrp="1"/>
          </p:cNvSpPr>
          <p:nvPr>
            <p:ph type="sldNum" sz="quarter" idx="12"/>
          </p:nvPr>
        </p:nvSpPr>
        <p:spPr/>
        <p:txBody>
          <a:bodyPr/>
          <a:lstStyle/>
          <a:p>
            <a:fld id="{02456A73-CB17-B748-BD2A-A20F5DD59EC7}" type="slidenum">
              <a:rPr lang="en-US" smtClean="0"/>
              <a:pPr/>
              <a:t>5</a:t>
            </a:fld>
            <a:endParaRPr lang="en-US" dirty="0"/>
          </a:p>
        </p:txBody>
      </p:sp>
      <p:pic>
        <p:nvPicPr>
          <p:cNvPr id="7" name="Picture 6">
            <a:extLst>
              <a:ext uri="{FF2B5EF4-FFF2-40B4-BE49-F238E27FC236}">
                <a16:creationId xmlns:a16="http://schemas.microsoft.com/office/drawing/2014/main" id="{8A2DD69B-A71A-594C-97BE-913D9DC93DB1}"/>
              </a:ext>
            </a:extLst>
          </p:cNvPr>
          <p:cNvPicPr>
            <a:picLocks noChangeAspect="1"/>
          </p:cNvPicPr>
          <p:nvPr/>
        </p:nvPicPr>
        <p:blipFill>
          <a:blip r:embed="rId2"/>
          <a:stretch>
            <a:fillRect/>
          </a:stretch>
        </p:blipFill>
        <p:spPr>
          <a:xfrm>
            <a:off x="151483" y="2090056"/>
            <a:ext cx="8880248" cy="1878659"/>
          </a:xfrm>
          <a:prstGeom prst="rect">
            <a:avLst/>
          </a:prstGeom>
        </p:spPr>
      </p:pic>
      <p:sp>
        <p:nvSpPr>
          <p:cNvPr id="10" name="TextBox 9">
            <a:extLst>
              <a:ext uri="{FF2B5EF4-FFF2-40B4-BE49-F238E27FC236}">
                <a16:creationId xmlns:a16="http://schemas.microsoft.com/office/drawing/2014/main" id="{97F12289-EEBA-F647-B44F-DB4044371712}"/>
              </a:ext>
            </a:extLst>
          </p:cNvPr>
          <p:cNvSpPr txBox="1"/>
          <p:nvPr/>
        </p:nvSpPr>
        <p:spPr>
          <a:xfrm>
            <a:off x="3241963" y="3968715"/>
            <a:ext cx="5902037" cy="1754326"/>
          </a:xfrm>
          <a:prstGeom prst="rect">
            <a:avLst/>
          </a:prstGeom>
          <a:noFill/>
        </p:spPr>
        <p:txBody>
          <a:bodyPr wrap="square" rtlCol="0">
            <a:spAutoFit/>
          </a:bodyPr>
          <a:lstStyle/>
          <a:p>
            <a:r>
              <a:rPr lang="en-US" dirty="0"/>
              <a:t>Just points to a directory on your computer.</a:t>
            </a:r>
          </a:p>
          <a:p>
            <a:endParaRPr lang="en-US" dirty="0"/>
          </a:p>
          <a:p>
            <a:r>
              <a:rPr lang="en-US" dirty="0"/>
              <a:t>Step 1. make a folder for the class </a:t>
            </a:r>
          </a:p>
          <a:p>
            <a:r>
              <a:rPr lang="en-US" dirty="0"/>
              <a:t>Step 2. make a folder for the week </a:t>
            </a:r>
          </a:p>
          <a:p>
            <a:r>
              <a:rPr lang="en-US" dirty="0"/>
              <a:t>Step 3. create a notebook</a:t>
            </a:r>
          </a:p>
          <a:p>
            <a:r>
              <a:rPr lang="en-US" dirty="0"/>
              <a:t>	New Notebook -&gt; Python3</a:t>
            </a:r>
          </a:p>
        </p:txBody>
      </p:sp>
      <p:cxnSp>
        <p:nvCxnSpPr>
          <p:cNvPr id="12" name="Straight Arrow Connector 11">
            <a:extLst>
              <a:ext uri="{FF2B5EF4-FFF2-40B4-BE49-F238E27FC236}">
                <a16:creationId xmlns:a16="http://schemas.microsoft.com/office/drawing/2014/main" id="{3A046CF5-C794-FA45-96C7-855466BE9197}"/>
              </a:ext>
            </a:extLst>
          </p:cNvPr>
          <p:cNvCxnSpPr>
            <a:cxnSpLocks/>
          </p:cNvCxnSpPr>
          <p:nvPr/>
        </p:nvCxnSpPr>
        <p:spPr>
          <a:xfrm flipV="1">
            <a:off x="6507678" y="3029385"/>
            <a:ext cx="1959428" cy="2563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810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3" name="Content Placeholder 2"/>
          <p:cNvSpPr>
            <a:spLocks noGrp="1"/>
          </p:cNvSpPr>
          <p:nvPr>
            <p:ph idx="1"/>
          </p:nvPr>
        </p:nvSpPr>
        <p:spPr>
          <a:xfrm>
            <a:off x="498474" y="1981200"/>
            <a:ext cx="8361364" cy="4590288"/>
          </a:xfrm>
        </p:spPr>
        <p:txBody>
          <a:bodyPr/>
          <a:lstStyle/>
          <a:p>
            <a:r>
              <a:rPr lang="en-US" dirty="0"/>
              <a:t>Transform continuous variables</a:t>
            </a:r>
          </a:p>
          <a:p>
            <a:pPr lvl="1"/>
            <a:r>
              <a:rPr lang="en-US" dirty="0"/>
              <a:t>Replace missing with Median or Mean with “mutate”</a:t>
            </a:r>
          </a:p>
          <a:p>
            <a:pPr lvl="1"/>
            <a:r>
              <a:rPr lang="en-US" dirty="0"/>
              <a:t>Apply “normalization” formulas </a:t>
            </a:r>
          </a:p>
          <a:p>
            <a:pPr lvl="2"/>
            <a:r>
              <a:rPr lang="en-US" dirty="0"/>
              <a:t>LOG(x), LN(x), X^2, 1/X, SQRT(X) </a:t>
            </a:r>
          </a:p>
          <a:p>
            <a:r>
              <a:rPr lang="en-US" dirty="0"/>
              <a:t>Deal with DQ(Data Quality) issues for nominal / categorical variables</a:t>
            </a:r>
          </a:p>
          <a:p>
            <a:pPr lvl="1"/>
            <a:r>
              <a:rPr lang="en-US" dirty="0"/>
              <a:t>Garbage in/out </a:t>
            </a:r>
          </a:p>
          <a:p>
            <a:pPr lvl="1"/>
            <a:r>
              <a:rPr lang="en-US" dirty="0"/>
              <a:t>Remove junk </a:t>
            </a:r>
          </a:p>
          <a:p>
            <a:pPr lvl="1"/>
            <a:r>
              <a:rPr lang="en-US" dirty="0"/>
              <a:t>CASE When or IF X IN () /THEN X ~ …</a:t>
            </a:r>
          </a:p>
          <a:p>
            <a:endParaRPr lang="en-US" dirty="0"/>
          </a:p>
          <a:p>
            <a:pPr lvl="2"/>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50</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Prepare/Transform </a:t>
            </a:r>
          </a:p>
        </p:txBody>
      </p:sp>
    </p:spTree>
    <p:extLst>
      <p:ext uri="{BB962C8B-B14F-4D97-AF65-F5344CB8AC3E}">
        <p14:creationId xmlns:p14="http://schemas.microsoft.com/office/powerpoint/2010/main" val="2216329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3" name="Content Placeholder 2"/>
          <p:cNvSpPr>
            <a:spLocks noGrp="1"/>
          </p:cNvSpPr>
          <p:nvPr>
            <p:ph idx="1"/>
          </p:nvPr>
        </p:nvSpPr>
        <p:spPr>
          <a:xfrm>
            <a:off x="498474" y="1981200"/>
            <a:ext cx="8361364" cy="4590288"/>
          </a:xfrm>
        </p:spPr>
        <p:txBody>
          <a:bodyPr>
            <a:normAutofit/>
          </a:bodyPr>
          <a:lstStyle/>
          <a:p>
            <a:r>
              <a:rPr lang="en-US" dirty="0"/>
              <a:t>Option 1 – “vector selector” way using sample.int </a:t>
            </a:r>
          </a:p>
          <a:p>
            <a:pPr lvl="1"/>
            <a:r>
              <a:rPr lang="en-US" dirty="0"/>
              <a:t>sample &lt;- sample.int(n = </a:t>
            </a:r>
            <a:r>
              <a:rPr lang="en-US" dirty="0" err="1"/>
              <a:t>nrow</a:t>
            </a:r>
            <a:r>
              <a:rPr lang="en-US" dirty="0"/>
              <a:t>(</a:t>
            </a:r>
            <a:r>
              <a:rPr lang="en-US" dirty="0" err="1"/>
              <a:t>df</a:t>
            </a:r>
            <a:r>
              <a:rPr lang="en-US" dirty="0"/>
              <a:t>), size = floor(0.7*</a:t>
            </a:r>
            <a:r>
              <a:rPr lang="en-US" dirty="0" err="1"/>
              <a:t>nrow</a:t>
            </a:r>
            <a:r>
              <a:rPr lang="en-US" dirty="0"/>
              <a:t>(</a:t>
            </a:r>
            <a:r>
              <a:rPr lang="en-US" dirty="0" err="1"/>
              <a:t>df</a:t>
            </a:r>
            <a:r>
              <a:rPr lang="en-US" dirty="0"/>
              <a:t>)), </a:t>
            </a:r>
            <a:r>
              <a:rPr lang="en-US" b="1" dirty="0"/>
              <a:t>replace = F</a:t>
            </a:r>
            <a:r>
              <a:rPr lang="en-US" dirty="0"/>
              <a:t>)</a:t>
            </a:r>
          </a:p>
          <a:p>
            <a:pPr lvl="2"/>
            <a:r>
              <a:rPr lang="en-US" dirty="0"/>
              <a:t>train &lt;- </a:t>
            </a:r>
            <a:r>
              <a:rPr lang="en-US" dirty="0" err="1"/>
              <a:t>df</a:t>
            </a:r>
            <a:r>
              <a:rPr lang="en-US" dirty="0"/>
              <a:t>[sample, ]</a:t>
            </a:r>
          </a:p>
          <a:p>
            <a:pPr lvl="2"/>
            <a:r>
              <a:rPr lang="en-US" dirty="0"/>
              <a:t>test  &lt;- </a:t>
            </a:r>
            <a:r>
              <a:rPr lang="en-US" dirty="0" err="1"/>
              <a:t>df</a:t>
            </a:r>
            <a:r>
              <a:rPr lang="en-US" dirty="0"/>
              <a:t>[</a:t>
            </a:r>
            <a:r>
              <a:rPr lang="en-US" b="1" dirty="0">
                <a:solidFill>
                  <a:srgbClr val="FF0000"/>
                </a:solidFill>
              </a:rPr>
              <a:t>-</a:t>
            </a:r>
            <a:r>
              <a:rPr lang="en-US" dirty="0"/>
              <a:t>sample, ]</a:t>
            </a:r>
          </a:p>
          <a:p>
            <a:r>
              <a:rPr lang="en-US" dirty="0"/>
              <a:t>Option 2 – “resample example”, way </a:t>
            </a:r>
            <a:r>
              <a:rPr lang="en-US" dirty="0" err="1"/>
              <a:t>tidyverse</a:t>
            </a:r>
            <a:r>
              <a:rPr lang="en-US" dirty="0"/>
              <a:t> wants you to do it. </a:t>
            </a:r>
          </a:p>
          <a:p>
            <a:pPr lvl="1"/>
            <a:r>
              <a:rPr lang="en-US" dirty="0"/>
              <a:t>ex &lt;- </a:t>
            </a:r>
            <a:r>
              <a:rPr lang="en-US" dirty="0" err="1"/>
              <a:t>resample_partition</a:t>
            </a:r>
            <a:r>
              <a:rPr lang="en-US" dirty="0"/>
              <a:t>(</a:t>
            </a:r>
            <a:r>
              <a:rPr lang="en-US" dirty="0" err="1"/>
              <a:t>df</a:t>
            </a:r>
            <a:r>
              <a:rPr lang="en-US" dirty="0"/>
              <a:t>, c(test = 0.3, train = 0.7))</a:t>
            </a:r>
          </a:p>
          <a:p>
            <a:pPr lvl="2"/>
            <a:r>
              <a:rPr lang="en-US" dirty="0"/>
              <a:t>mod &lt;- lm(y ~x , data = </a:t>
            </a:r>
            <a:r>
              <a:rPr lang="en-US" dirty="0" err="1"/>
              <a:t>ex$train</a:t>
            </a:r>
            <a:r>
              <a:rPr lang="en-US" dirty="0"/>
              <a:t>)</a:t>
            </a:r>
          </a:p>
          <a:p>
            <a:pPr lvl="2"/>
            <a:endParaRPr lang="en-US" dirty="0"/>
          </a:p>
          <a:p>
            <a:pPr lvl="2"/>
            <a:endParaRPr lang="en-US" dirty="0"/>
          </a:p>
          <a:p>
            <a:pPr lvl="2"/>
            <a:r>
              <a:rPr lang="en-US" dirty="0"/>
              <a:t>resample stores a “reference” to the original dataset and a vector of row indices just like option 1, its supposed to be easier… </a:t>
            </a:r>
          </a:p>
          <a:p>
            <a:pPr marL="457200" lvl="2" indent="0">
              <a:buNone/>
            </a:pPr>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51</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Partition  70/30</a:t>
            </a:r>
          </a:p>
        </p:txBody>
      </p:sp>
    </p:spTree>
    <p:extLst>
      <p:ext uri="{BB962C8B-B14F-4D97-AF65-F5344CB8AC3E}">
        <p14:creationId xmlns:p14="http://schemas.microsoft.com/office/powerpoint/2010/main" val="1200298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511" y="1926840"/>
            <a:ext cx="9144000" cy="42630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52</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in R</a:t>
            </a:r>
          </a:p>
        </p:txBody>
      </p:sp>
      <p:sp>
        <p:nvSpPr>
          <p:cNvPr id="6" name="Rectangle 5"/>
          <p:cNvSpPr/>
          <p:nvPr/>
        </p:nvSpPr>
        <p:spPr>
          <a:xfrm>
            <a:off x="300577" y="2150977"/>
            <a:ext cx="8518462" cy="2031325"/>
          </a:xfrm>
          <a:prstGeom prst="rect">
            <a:avLst/>
          </a:prstGeom>
        </p:spPr>
        <p:txBody>
          <a:bodyPr wrap="square">
            <a:spAutoFit/>
          </a:bodyPr>
          <a:lstStyle/>
          <a:p>
            <a:r>
              <a:rPr lang="en-US" b="1" dirty="0" err="1">
                <a:solidFill>
                  <a:schemeClr val="bg1"/>
                </a:solidFill>
                <a:latin typeface="Courier New" panose="02070309020205020404" pitchFamily="49" charset="0"/>
                <a:cs typeface="Courier New" panose="02070309020205020404" pitchFamily="49" charset="0"/>
              </a:rPr>
              <a:t>reg_model</a:t>
            </a:r>
            <a:r>
              <a:rPr lang="en-US" b="1" dirty="0">
                <a:solidFill>
                  <a:schemeClr val="bg1"/>
                </a:solidFill>
                <a:latin typeface="Courier New" panose="02070309020205020404" pitchFamily="49" charset="0"/>
                <a:cs typeface="Courier New" panose="02070309020205020404" pitchFamily="49" charset="0"/>
              </a:rPr>
              <a:t> &lt;- </a:t>
            </a:r>
          </a:p>
          <a:p>
            <a:r>
              <a:rPr lang="en-US" b="1" dirty="0">
                <a:solidFill>
                  <a:schemeClr val="bg1"/>
                </a:solidFill>
                <a:latin typeface="Courier New" panose="02070309020205020404" pitchFamily="49" charset="0"/>
                <a:cs typeface="Courier New" panose="02070309020205020404" pitchFamily="49" charset="0"/>
              </a:rPr>
              <a:t>	lm( y ~ </a:t>
            </a:r>
          </a:p>
          <a:p>
            <a:r>
              <a:rPr lang="en-US" b="1" dirty="0">
                <a:solidFill>
                  <a:schemeClr val="bg1"/>
                </a:solidFill>
                <a:latin typeface="Courier New" panose="02070309020205020404" pitchFamily="49" charset="0"/>
                <a:cs typeface="Courier New" panose="02070309020205020404" pitchFamily="49" charset="0"/>
              </a:rPr>
              <a:t>			var1 + </a:t>
            </a:r>
          </a:p>
          <a:p>
            <a:r>
              <a:rPr lang="en-US" b="1" dirty="0">
                <a:solidFill>
                  <a:schemeClr val="bg1"/>
                </a:solidFill>
                <a:latin typeface="Courier New" panose="02070309020205020404" pitchFamily="49" charset="0"/>
                <a:cs typeface="Courier New" panose="02070309020205020404" pitchFamily="49" charset="0"/>
              </a:rPr>
              <a:t>			var2 + … </a:t>
            </a:r>
          </a:p>
          <a:p>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varN</a:t>
            </a:r>
            <a:r>
              <a:rPr lang="en-US" b="1" dirty="0">
                <a:solidFill>
                  <a:schemeClr val="bg1"/>
                </a:solidFill>
                <a:latin typeface="Courier New" panose="02070309020205020404" pitchFamily="49" charset="0"/>
                <a:cs typeface="Courier New" panose="02070309020205020404" pitchFamily="49" charset="0"/>
              </a:rPr>
              <a:t>, </a:t>
            </a:r>
          </a:p>
          <a:p>
            <a:r>
              <a:rPr lang="en-US" b="1" dirty="0">
                <a:solidFill>
                  <a:schemeClr val="bg1"/>
                </a:solidFill>
                <a:latin typeface="Courier New" panose="02070309020205020404" pitchFamily="49" charset="0"/>
                <a:cs typeface="Courier New" panose="02070309020205020404" pitchFamily="49" charset="0"/>
              </a:rPr>
              <a:t>		data = </a:t>
            </a:r>
            <a:r>
              <a:rPr lang="en-US" dirty="0">
                <a:solidFill>
                  <a:schemeClr val="bg1"/>
                </a:solidFill>
                <a:latin typeface="Courier New" panose="02070309020205020404" pitchFamily="49" charset="0"/>
                <a:cs typeface="Courier New" panose="02070309020205020404" pitchFamily="49" charset="0"/>
              </a:rPr>
              <a:t>&lt;input dataset &gt; )</a:t>
            </a:r>
          </a:p>
          <a:p>
            <a:r>
              <a:rPr lang="en-US" dirty="0">
                <a:solidFill>
                  <a:schemeClr val="bg1"/>
                </a:solidFill>
                <a:latin typeface="Courier New" panose="02070309020205020404" pitchFamily="49" charset="0"/>
                <a:cs typeface="Courier New" panose="02070309020205020404" pitchFamily="49" charset="0"/>
              </a:rPr>
              <a:t>		</a:t>
            </a:r>
          </a:p>
        </p:txBody>
      </p:sp>
      <p:sp>
        <p:nvSpPr>
          <p:cNvPr id="8" name="Right Brace 7"/>
          <p:cNvSpPr/>
          <p:nvPr/>
        </p:nvSpPr>
        <p:spPr>
          <a:xfrm>
            <a:off x="5193792" y="2574595"/>
            <a:ext cx="499872" cy="836706"/>
          </a:xfrm>
          <a:prstGeom prst="rightBrace">
            <a:avLst/>
          </a:prstGeom>
          <a:ln w="31750">
            <a:solidFill>
              <a:schemeClr val="tx2">
                <a:lumMod val="20000"/>
                <a:lumOff val="8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5882878" y="2693113"/>
            <a:ext cx="2746946" cy="646331"/>
          </a:xfrm>
          <a:prstGeom prst="rect">
            <a:avLst/>
          </a:prstGeom>
          <a:noFill/>
        </p:spPr>
        <p:txBody>
          <a:bodyPr wrap="square" rtlCol="0">
            <a:spAutoFit/>
          </a:bodyPr>
          <a:lstStyle/>
          <a:p>
            <a:r>
              <a:rPr lang="en-US" dirty="0">
                <a:solidFill>
                  <a:schemeClr val="bg1"/>
                </a:solidFill>
              </a:rPr>
              <a:t>Specify the regression formula </a:t>
            </a:r>
          </a:p>
        </p:txBody>
      </p:sp>
      <p:sp>
        <p:nvSpPr>
          <p:cNvPr id="11" name="TextBox 10"/>
          <p:cNvSpPr txBox="1"/>
          <p:nvPr/>
        </p:nvSpPr>
        <p:spPr>
          <a:xfrm>
            <a:off x="300577" y="3997636"/>
            <a:ext cx="3489960" cy="369332"/>
          </a:xfrm>
          <a:prstGeom prst="rect">
            <a:avLst/>
          </a:prstGeom>
          <a:noFill/>
        </p:spPr>
        <p:txBody>
          <a:bodyPr wrap="square" rtlCol="0">
            <a:spAutoFit/>
          </a:bodyPr>
          <a:lstStyle/>
          <a:p>
            <a:r>
              <a:rPr lang="en-US" dirty="0">
                <a:solidFill>
                  <a:schemeClr val="bg1"/>
                </a:solidFill>
              </a:rPr>
              <a:t>What about all the diagnostics ! </a:t>
            </a:r>
          </a:p>
        </p:txBody>
      </p:sp>
      <p:sp>
        <p:nvSpPr>
          <p:cNvPr id="15" name="Rectangle 14"/>
          <p:cNvSpPr/>
          <p:nvPr/>
        </p:nvSpPr>
        <p:spPr>
          <a:xfrm>
            <a:off x="3790537" y="4014754"/>
            <a:ext cx="4663440" cy="1815882"/>
          </a:xfrm>
          <a:prstGeom prst="rect">
            <a:avLst/>
          </a:prstGeom>
        </p:spPr>
        <p:txBody>
          <a:bodyPr wrap="square">
            <a:spAutoFit/>
          </a:bodyPr>
          <a:lstStyle/>
          <a:p>
            <a:r>
              <a:rPr lang="en-US" sz="1400" dirty="0">
                <a:solidFill>
                  <a:schemeClr val="bg1"/>
                </a:solidFill>
              </a:rPr>
              <a:t>summary(</a:t>
            </a:r>
            <a:r>
              <a:rPr lang="en-US" sz="1400" dirty="0" err="1">
                <a:solidFill>
                  <a:schemeClr val="bg1"/>
                </a:solidFill>
              </a:rPr>
              <a:t>reg_model</a:t>
            </a:r>
            <a:r>
              <a:rPr lang="en-US" sz="1400" dirty="0">
                <a:solidFill>
                  <a:schemeClr val="bg1"/>
                </a:solidFill>
              </a:rPr>
              <a:t>) # model summary </a:t>
            </a:r>
          </a:p>
          <a:p>
            <a:r>
              <a:rPr lang="en-US" sz="1400" dirty="0">
                <a:solidFill>
                  <a:schemeClr val="bg1"/>
                </a:solidFill>
              </a:rPr>
              <a:t>coefficients(</a:t>
            </a:r>
            <a:r>
              <a:rPr lang="en-US" sz="1400" dirty="0" err="1">
                <a:solidFill>
                  <a:schemeClr val="bg1"/>
                </a:solidFill>
              </a:rPr>
              <a:t>reg_model</a:t>
            </a:r>
            <a:r>
              <a:rPr lang="en-US" sz="1400" dirty="0">
                <a:solidFill>
                  <a:schemeClr val="bg1"/>
                </a:solidFill>
              </a:rPr>
              <a:t>) # model coefficients</a:t>
            </a:r>
          </a:p>
          <a:p>
            <a:r>
              <a:rPr lang="en-US" sz="1400" dirty="0" err="1">
                <a:solidFill>
                  <a:schemeClr val="bg1"/>
                </a:solidFill>
              </a:rPr>
              <a:t>confint</a:t>
            </a:r>
            <a:r>
              <a:rPr lang="en-US" sz="1400" dirty="0">
                <a:solidFill>
                  <a:schemeClr val="bg1"/>
                </a:solidFill>
              </a:rPr>
              <a:t>(</a:t>
            </a:r>
            <a:r>
              <a:rPr lang="en-US" sz="1400" dirty="0" err="1">
                <a:solidFill>
                  <a:schemeClr val="bg1"/>
                </a:solidFill>
              </a:rPr>
              <a:t>reg_model</a:t>
            </a:r>
            <a:r>
              <a:rPr lang="en-US" sz="1400" dirty="0">
                <a:solidFill>
                  <a:schemeClr val="bg1"/>
                </a:solidFill>
              </a:rPr>
              <a:t>, level=0.95) # CIs for model parameters </a:t>
            </a:r>
          </a:p>
          <a:p>
            <a:r>
              <a:rPr lang="en-US" sz="1400" dirty="0" err="1">
                <a:solidFill>
                  <a:schemeClr val="bg1"/>
                </a:solidFill>
              </a:rPr>
              <a:t>reg_modelted</a:t>
            </a:r>
            <a:r>
              <a:rPr lang="en-US" sz="1400" dirty="0">
                <a:solidFill>
                  <a:schemeClr val="bg1"/>
                </a:solidFill>
              </a:rPr>
              <a:t>(</a:t>
            </a:r>
            <a:r>
              <a:rPr lang="en-US" sz="1400" dirty="0" err="1">
                <a:solidFill>
                  <a:schemeClr val="bg1"/>
                </a:solidFill>
              </a:rPr>
              <a:t>reg_model</a:t>
            </a:r>
            <a:r>
              <a:rPr lang="en-US" sz="1400" dirty="0">
                <a:solidFill>
                  <a:schemeClr val="bg1"/>
                </a:solidFill>
              </a:rPr>
              <a:t>) # predicted values</a:t>
            </a:r>
          </a:p>
          <a:p>
            <a:r>
              <a:rPr lang="en-US" sz="1400" dirty="0">
                <a:solidFill>
                  <a:schemeClr val="bg1"/>
                </a:solidFill>
              </a:rPr>
              <a:t>residuals(</a:t>
            </a:r>
            <a:r>
              <a:rPr lang="en-US" sz="1400" dirty="0" err="1">
                <a:solidFill>
                  <a:schemeClr val="bg1"/>
                </a:solidFill>
              </a:rPr>
              <a:t>reg_model</a:t>
            </a:r>
            <a:r>
              <a:rPr lang="en-US" sz="1400" dirty="0">
                <a:solidFill>
                  <a:schemeClr val="bg1"/>
                </a:solidFill>
              </a:rPr>
              <a:t>) # residuals</a:t>
            </a:r>
          </a:p>
          <a:p>
            <a:r>
              <a:rPr lang="en-US" sz="1400" dirty="0" err="1">
                <a:solidFill>
                  <a:schemeClr val="bg1"/>
                </a:solidFill>
              </a:rPr>
              <a:t>anova</a:t>
            </a:r>
            <a:r>
              <a:rPr lang="en-US" sz="1400" dirty="0">
                <a:solidFill>
                  <a:schemeClr val="bg1"/>
                </a:solidFill>
              </a:rPr>
              <a:t>(</a:t>
            </a:r>
            <a:r>
              <a:rPr lang="en-US" sz="1400" dirty="0" err="1">
                <a:solidFill>
                  <a:schemeClr val="bg1"/>
                </a:solidFill>
              </a:rPr>
              <a:t>reg_model</a:t>
            </a:r>
            <a:r>
              <a:rPr lang="en-US" sz="1400" dirty="0">
                <a:solidFill>
                  <a:schemeClr val="bg1"/>
                </a:solidFill>
              </a:rPr>
              <a:t>) # </a:t>
            </a:r>
            <a:r>
              <a:rPr lang="en-US" sz="1400" dirty="0" err="1">
                <a:solidFill>
                  <a:schemeClr val="bg1"/>
                </a:solidFill>
              </a:rPr>
              <a:t>anova</a:t>
            </a:r>
            <a:r>
              <a:rPr lang="en-US" sz="1400" dirty="0">
                <a:solidFill>
                  <a:schemeClr val="bg1"/>
                </a:solidFill>
              </a:rPr>
              <a:t> table </a:t>
            </a:r>
          </a:p>
          <a:p>
            <a:r>
              <a:rPr lang="en-US" sz="1400" dirty="0" err="1">
                <a:solidFill>
                  <a:schemeClr val="bg1"/>
                </a:solidFill>
              </a:rPr>
              <a:t>vcov</a:t>
            </a:r>
            <a:r>
              <a:rPr lang="en-US" sz="1400" dirty="0">
                <a:solidFill>
                  <a:schemeClr val="bg1"/>
                </a:solidFill>
              </a:rPr>
              <a:t>(</a:t>
            </a:r>
            <a:r>
              <a:rPr lang="en-US" sz="1400" dirty="0" err="1">
                <a:solidFill>
                  <a:schemeClr val="bg1"/>
                </a:solidFill>
              </a:rPr>
              <a:t>reg_model</a:t>
            </a:r>
            <a:r>
              <a:rPr lang="en-US" sz="1400" dirty="0">
                <a:solidFill>
                  <a:schemeClr val="bg1"/>
                </a:solidFill>
              </a:rPr>
              <a:t>) # covariance matrix for model parameters </a:t>
            </a:r>
          </a:p>
          <a:p>
            <a:r>
              <a:rPr lang="en-US" sz="1400" dirty="0">
                <a:solidFill>
                  <a:schemeClr val="bg1"/>
                </a:solidFill>
              </a:rPr>
              <a:t>influence(</a:t>
            </a:r>
            <a:r>
              <a:rPr lang="en-US" sz="1400" dirty="0" err="1">
                <a:solidFill>
                  <a:schemeClr val="bg1"/>
                </a:solidFill>
              </a:rPr>
              <a:t>reg_model</a:t>
            </a:r>
            <a:r>
              <a:rPr lang="en-US" sz="1400" dirty="0">
                <a:solidFill>
                  <a:schemeClr val="bg1"/>
                </a:solidFill>
              </a:rPr>
              <a:t>) # regression diagnostics</a:t>
            </a:r>
          </a:p>
        </p:txBody>
      </p:sp>
    </p:spTree>
    <p:extLst>
      <p:ext uri="{BB962C8B-B14F-4D97-AF65-F5344CB8AC3E}">
        <p14:creationId xmlns:p14="http://schemas.microsoft.com/office/powerpoint/2010/main" val="2225087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511" y="1926840"/>
            <a:ext cx="9144000" cy="42630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53</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What about all those diagnostics ! </a:t>
            </a:r>
          </a:p>
          <a:p>
            <a:endParaRPr lang="en-US" dirty="0"/>
          </a:p>
        </p:txBody>
      </p:sp>
      <p:sp>
        <p:nvSpPr>
          <p:cNvPr id="6" name="Rectangle 5"/>
          <p:cNvSpPr/>
          <p:nvPr/>
        </p:nvSpPr>
        <p:spPr>
          <a:xfrm>
            <a:off x="300577" y="2150977"/>
            <a:ext cx="8518462" cy="923330"/>
          </a:xfrm>
          <a:prstGeom prst="rect">
            <a:avLst/>
          </a:prstGeom>
        </p:spPr>
        <p:txBody>
          <a:bodyPr wrap="square">
            <a:spAutoFit/>
          </a:bodyPr>
          <a:lstStyle/>
          <a:p>
            <a:r>
              <a:rPr lang="en-US" b="1" dirty="0" err="1">
                <a:solidFill>
                  <a:schemeClr val="bg1"/>
                </a:solidFill>
                <a:latin typeface="Courier New" panose="02070309020205020404" pitchFamily="49" charset="0"/>
                <a:cs typeface="Courier New" panose="02070309020205020404" pitchFamily="49" charset="0"/>
              </a:rPr>
              <a:t>reg_model</a:t>
            </a:r>
            <a:r>
              <a:rPr lang="en-US" b="1" dirty="0">
                <a:solidFill>
                  <a:schemeClr val="bg1"/>
                </a:solidFill>
                <a:latin typeface="Courier New" panose="02070309020205020404" pitchFamily="49" charset="0"/>
                <a:cs typeface="Courier New" panose="02070309020205020404" pitchFamily="49" charset="0"/>
              </a:rPr>
              <a:t> &lt;- </a:t>
            </a:r>
          </a:p>
          <a:p>
            <a:r>
              <a:rPr lang="en-US" b="1" dirty="0">
                <a:solidFill>
                  <a:schemeClr val="bg1"/>
                </a:solidFill>
                <a:latin typeface="Courier New" panose="02070309020205020404" pitchFamily="49" charset="0"/>
                <a:cs typeface="Courier New" panose="02070309020205020404" pitchFamily="49" charset="0"/>
              </a:rPr>
              <a:t>	lm( y ~ var1 + var2 + … </a:t>
            </a:r>
            <a:r>
              <a:rPr lang="en-US" b="1" dirty="0" err="1">
                <a:solidFill>
                  <a:schemeClr val="bg1"/>
                </a:solidFill>
                <a:latin typeface="Courier New" panose="02070309020205020404" pitchFamily="49" charset="0"/>
                <a:cs typeface="Courier New" panose="02070309020205020404" pitchFamily="49" charset="0"/>
              </a:rPr>
              <a:t>varN</a:t>
            </a:r>
            <a:r>
              <a:rPr lang="en-US" b="1" dirty="0">
                <a:solidFill>
                  <a:schemeClr val="bg1"/>
                </a:solidFill>
                <a:latin typeface="Courier New" panose="02070309020205020404" pitchFamily="49" charset="0"/>
                <a:cs typeface="Courier New" panose="02070309020205020404" pitchFamily="49" charset="0"/>
              </a:rPr>
              <a:t>, 	data = </a:t>
            </a:r>
            <a:r>
              <a:rPr lang="en-US" dirty="0">
                <a:solidFill>
                  <a:schemeClr val="bg1"/>
                </a:solidFill>
                <a:latin typeface="Courier New" panose="02070309020205020404" pitchFamily="49" charset="0"/>
                <a:cs typeface="Courier New" panose="02070309020205020404" pitchFamily="49" charset="0"/>
              </a:rPr>
              <a:t>&lt;input dataset &gt; )</a:t>
            </a:r>
          </a:p>
          <a:p>
            <a:r>
              <a:rPr lang="en-US" dirty="0">
                <a:solidFill>
                  <a:schemeClr val="bg1"/>
                </a:solidFill>
                <a:latin typeface="Courier New" panose="02070309020205020404" pitchFamily="49" charset="0"/>
                <a:cs typeface="Courier New" panose="02070309020205020404" pitchFamily="49" charset="0"/>
              </a:rPr>
              <a:t>		</a:t>
            </a:r>
          </a:p>
        </p:txBody>
      </p:sp>
      <p:sp>
        <p:nvSpPr>
          <p:cNvPr id="10" name="TextBox 9"/>
          <p:cNvSpPr txBox="1"/>
          <p:nvPr/>
        </p:nvSpPr>
        <p:spPr>
          <a:xfrm>
            <a:off x="300577" y="2773583"/>
            <a:ext cx="8588907" cy="3416320"/>
          </a:xfrm>
          <a:prstGeom prst="rect">
            <a:avLst/>
          </a:prstGeom>
          <a:noFill/>
        </p:spPr>
        <p:txBody>
          <a:bodyPr wrap="square" rtlCol="0">
            <a:spAutoFit/>
          </a:bodyPr>
          <a:lstStyle/>
          <a:p>
            <a:r>
              <a:rPr lang="en-US" dirty="0">
                <a:solidFill>
                  <a:schemeClr val="bg1"/>
                </a:solidFill>
              </a:rPr>
              <a:t>Default functions  </a:t>
            </a:r>
          </a:p>
          <a:p>
            <a:pPr marL="285750" indent="-285750">
              <a:buFont typeface="Arial" panose="020B0604020202020204" pitchFamily="34" charset="0"/>
              <a:buChar char="•"/>
            </a:pPr>
            <a:r>
              <a:rPr lang="en-US" dirty="0">
                <a:solidFill>
                  <a:schemeClr val="bg1"/>
                </a:solidFill>
              </a:rPr>
              <a:t>plot(</a:t>
            </a:r>
            <a:r>
              <a:rPr lang="en-US" dirty="0" err="1">
                <a:solidFill>
                  <a:schemeClr val="bg1"/>
                </a:solidFill>
              </a:rPr>
              <a:t>reg_model</a:t>
            </a:r>
            <a:r>
              <a:rPr lang="en-US" dirty="0">
                <a:solidFill>
                  <a:schemeClr val="bg1"/>
                </a:solidFill>
              </a:rPr>
              <a:t>)  - prints diagnostic plots</a:t>
            </a:r>
          </a:p>
          <a:p>
            <a:pPr marL="285750" indent="-285750">
              <a:buFont typeface="Arial" panose="020B0604020202020204" pitchFamily="34" charset="0"/>
              <a:buChar char="•"/>
            </a:pPr>
            <a:r>
              <a:rPr lang="en-US" dirty="0">
                <a:solidFill>
                  <a:schemeClr val="bg1"/>
                </a:solidFill>
              </a:rPr>
              <a:t>summary(</a:t>
            </a:r>
            <a:r>
              <a:rPr lang="en-US" dirty="0" err="1">
                <a:solidFill>
                  <a:schemeClr val="bg1"/>
                </a:solidFill>
              </a:rPr>
              <a:t>reg_model</a:t>
            </a:r>
            <a:r>
              <a:rPr lang="en-US" dirty="0">
                <a:solidFill>
                  <a:schemeClr val="bg1"/>
                </a:solidFill>
              </a:rPr>
              <a:t>) – prints the model diagnostics (</a:t>
            </a:r>
            <a:r>
              <a:rPr lang="en-US" dirty="0" err="1">
                <a:solidFill>
                  <a:schemeClr val="bg1"/>
                </a:solidFill>
              </a:rPr>
              <a:t>rsqare</a:t>
            </a:r>
            <a:r>
              <a:rPr lang="en-US" dirty="0">
                <a:solidFill>
                  <a:schemeClr val="bg1"/>
                </a:solidFill>
              </a:rPr>
              <a:t>, </a:t>
            </a:r>
            <a:r>
              <a:rPr lang="en-US" dirty="0" err="1">
                <a:solidFill>
                  <a:schemeClr val="bg1"/>
                </a:solidFill>
              </a:rPr>
              <a:t>coef</a:t>
            </a:r>
            <a:r>
              <a:rPr lang="en-US" dirty="0">
                <a:solidFill>
                  <a:schemeClr val="bg1"/>
                </a:solidFill>
              </a:rPr>
              <a:t>, etc.)</a:t>
            </a:r>
          </a:p>
          <a:p>
            <a:endParaRPr lang="en-US" dirty="0">
              <a:solidFill>
                <a:schemeClr val="bg1"/>
              </a:solidFill>
            </a:endParaRPr>
          </a:p>
          <a:p>
            <a:r>
              <a:rPr lang="en-US" dirty="0" err="1">
                <a:solidFill>
                  <a:schemeClr val="bg1"/>
                </a:solidFill>
              </a:rPr>
              <a:t>Modelr</a:t>
            </a:r>
            <a:r>
              <a:rPr lang="en-US" dirty="0">
                <a:solidFill>
                  <a:schemeClr val="bg1"/>
                </a:solidFill>
              </a:rPr>
              <a:t> functions </a:t>
            </a:r>
          </a:p>
          <a:p>
            <a:pPr marL="285750" indent="-285750">
              <a:buFont typeface="Arial" panose="020B0604020202020204" pitchFamily="34" charset="0"/>
              <a:buChar char="•"/>
            </a:pPr>
            <a:r>
              <a:rPr lang="en-US" dirty="0" err="1">
                <a:solidFill>
                  <a:schemeClr val="bg1"/>
                </a:solidFill>
              </a:rPr>
              <a:t>rmse</a:t>
            </a:r>
            <a:r>
              <a:rPr lang="en-US" dirty="0">
                <a:solidFill>
                  <a:schemeClr val="bg1"/>
                </a:solidFill>
              </a:rPr>
              <a:t>(</a:t>
            </a:r>
            <a:r>
              <a:rPr lang="en-US" dirty="0" err="1">
                <a:solidFill>
                  <a:schemeClr val="bg1"/>
                </a:solidFill>
              </a:rPr>
              <a:t>reg_model</a:t>
            </a:r>
            <a:r>
              <a:rPr lang="en-US" dirty="0">
                <a:solidFill>
                  <a:schemeClr val="bg1"/>
                </a:solidFill>
              </a:rPr>
              <a:t>), </a:t>
            </a:r>
            <a:r>
              <a:rPr lang="en-US" dirty="0" err="1">
                <a:solidFill>
                  <a:schemeClr val="bg1"/>
                </a:solidFill>
              </a:rPr>
              <a:t>rsquare</a:t>
            </a:r>
            <a:r>
              <a:rPr lang="en-US" dirty="0">
                <a:solidFill>
                  <a:schemeClr val="bg1"/>
                </a:solidFill>
              </a:rPr>
              <a:t>(</a:t>
            </a:r>
            <a:r>
              <a:rPr lang="en-US" dirty="0" err="1">
                <a:solidFill>
                  <a:schemeClr val="bg1"/>
                </a:solidFill>
              </a:rPr>
              <a:t>reg_model</a:t>
            </a:r>
            <a:r>
              <a:rPr lang="en-US" dirty="0">
                <a:solidFill>
                  <a:schemeClr val="bg1"/>
                </a:solidFill>
              </a:rPr>
              <a:t>), </a:t>
            </a:r>
            <a:r>
              <a:rPr lang="en-US" dirty="0" err="1">
                <a:solidFill>
                  <a:schemeClr val="bg1"/>
                </a:solidFill>
              </a:rPr>
              <a:t>mae</a:t>
            </a:r>
            <a:r>
              <a:rPr lang="en-US" dirty="0">
                <a:solidFill>
                  <a:schemeClr val="bg1"/>
                </a:solidFill>
              </a:rPr>
              <a:t>(</a:t>
            </a:r>
            <a:r>
              <a:rPr lang="en-US" dirty="0" err="1">
                <a:solidFill>
                  <a:schemeClr val="bg1"/>
                </a:solidFill>
              </a:rPr>
              <a:t>reg_model</a:t>
            </a:r>
            <a:r>
              <a:rPr lang="en-US" dirty="0">
                <a:solidFill>
                  <a:schemeClr val="bg1"/>
                </a:solidFill>
              </a:rPr>
              <a:t>), que(</a:t>
            </a:r>
            <a:r>
              <a:rPr lang="en-US" dirty="0" err="1">
                <a:solidFill>
                  <a:schemeClr val="bg1"/>
                </a:solidFill>
              </a:rPr>
              <a:t>reg_model</a:t>
            </a:r>
            <a:r>
              <a:rPr lang="en-US" dirty="0">
                <a:solidFill>
                  <a:schemeClr val="bg1"/>
                </a:solidFill>
              </a:rPr>
              <a:t>)</a:t>
            </a:r>
          </a:p>
          <a:p>
            <a:pPr marL="285750" indent="-285750">
              <a:buFont typeface="Arial" panose="020B0604020202020204" pitchFamily="34" charset="0"/>
              <a:buChar char="•"/>
            </a:pPr>
            <a:r>
              <a:rPr lang="en-US" dirty="0" err="1">
                <a:solidFill>
                  <a:schemeClr val="bg1"/>
                </a:solidFill>
              </a:rPr>
              <a:t>add_predictions</a:t>
            </a:r>
            <a:r>
              <a:rPr lang="en-US" dirty="0">
                <a:solidFill>
                  <a:schemeClr val="bg1"/>
                </a:solidFill>
              </a:rPr>
              <a:t>(</a:t>
            </a:r>
            <a:r>
              <a:rPr lang="en-US" dirty="0" err="1">
                <a:solidFill>
                  <a:schemeClr val="bg1"/>
                </a:solidFill>
              </a:rPr>
              <a:t>reg_model</a:t>
            </a:r>
            <a:r>
              <a:rPr lang="en-US" dirty="0">
                <a:solidFill>
                  <a:schemeClr val="bg1"/>
                </a:solidFill>
              </a:rPr>
              <a:t>), </a:t>
            </a:r>
            <a:r>
              <a:rPr lang="en-US" dirty="0" err="1">
                <a:solidFill>
                  <a:schemeClr val="bg1"/>
                </a:solidFill>
              </a:rPr>
              <a:t>add_residuals</a:t>
            </a:r>
            <a:r>
              <a:rPr lang="en-US" dirty="0">
                <a:solidFill>
                  <a:schemeClr val="bg1"/>
                </a:solidFill>
              </a:rPr>
              <a:t>(</a:t>
            </a:r>
            <a:r>
              <a:rPr lang="en-US" dirty="0" err="1">
                <a:solidFill>
                  <a:schemeClr val="bg1"/>
                </a:solidFill>
              </a:rPr>
              <a:t>reg_model</a:t>
            </a:r>
            <a:r>
              <a:rPr lang="en-US" dirty="0">
                <a:solidFill>
                  <a:schemeClr val="bg1"/>
                </a:solidFill>
              </a:rPr>
              <a:t>) </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Broom functions</a:t>
            </a:r>
          </a:p>
          <a:p>
            <a:pPr marL="285750" indent="-285750">
              <a:buFont typeface="Arial" panose="020B0604020202020204" pitchFamily="34" charset="0"/>
              <a:buChar char="•"/>
            </a:pPr>
            <a:r>
              <a:rPr lang="en-US" dirty="0">
                <a:solidFill>
                  <a:schemeClr val="bg1"/>
                </a:solidFill>
              </a:rPr>
              <a:t>tidy(</a:t>
            </a:r>
            <a:r>
              <a:rPr lang="en-US" dirty="0" err="1">
                <a:solidFill>
                  <a:schemeClr val="bg1"/>
                </a:solidFill>
              </a:rPr>
              <a:t>reg_model</a:t>
            </a:r>
            <a:r>
              <a:rPr lang="en-US" dirty="0">
                <a:solidFill>
                  <a:schemeClr val="bg1"/>
                </a:solidFill>
              </a:rPr>
              <a:t>) – make a </a:t>
            </a:r>
            <a:r>
              <a:rPr lang="en-US" dirty="0" err="1">
                <a:solidFill>
                  <a:schemeClr val="bg1"/>
                </a:solidFill>
              </a:rPr>
              <a:t>dataframe</a:t>
            </a:r>
            <a:r>
              <a:rPr lang="en-US" dirty="0">
                <a:solidFill>
                  <a:schemeClr val="bg1"/>
                </a:solidFill>
              </a:rPr>
              <a:t> that summarizes your model </a:t>
            </a:r>
          </a:p>
          <a:p>
            <a:pPr marL="285750" indent="-285750">
              <a:buFont typeface="Arial" panose="020B0604020202020204" pitchFamily="34" charset="0"/>
              <a:buChar char="•"/>
            </a:pPr>
            <a:r>
              <a:rPr lang="en-US" dirty="0">
                <a:solidFill>
                  <a:schemeClr val="bg1"/>
                </a:solidFill>
              </a:rPr>
              <a:t>augment(</a:t>
            </a:r>
            <a:r>
              <a:rPr lang="en-US" dirty="0" err="1">
                <a:solidFill>
                  <a:schemeClr val="bg1"/>
                </a:solidFill>
              </a:rPr>
              <a:t>reg_model</a:t>
            </a:r>
            <a:r>
              <a:rPr lang="en-US" dirty="0">
                <a:solidFill>
                  <a:schemeClr val="bg1"/>
                </a:solidFill>
              </a:rPr>
              <a:t>) add predictions, residuals, and clusters to training data </a:t>
            </a:r>
          </a:p>
          <a:p>
            <a:pPr marL="285750" indent="-285750">
              <a:buFont typeface="Arial" panose="020B0604020202020204" pitchFamily="34" charset="0"/>
              <a:buChar char="•"/>
            </a:pPr>
            <a:r>
              <a:rPr lang="en-US" dirty="0">
                <a:solidFill>
                  <a:schemeClr val="bg1"/>
                </a:solidFill>
              </a:rPr>
              <a:t>Glance(</a:t>
            </a:r>
            <a:r>
              <a:rPr lang="en-US" dirty="0" err="1">
                <a:solidFill>
                  <a:schemeClr val="bg1"/>
                </a:solidFill>
              </a:rPr>
              <a:t>reg_model</a:t>
            </a:r>
            <a:r>
              <a:rPr lang="en-US" dirty="0">
                <a:solidFill>
                  <a:schemeClr val="bg1"/>
                </a:solidFill>
              </a:rPr>
              <a:t>) -  a concise one-row summary of the model.</a:t>
            </a:r>
          </a:p>
        </p:txBody>
      </p:sp>
    </p:spTree>
    <p:extLst>
      <p:ext uri="{BB962C8B-B14F-4D97-AF65-F5344CB8AC3E}">
        <p14:creationId xmlns:p14="http://schemas.microsoft.com/office/powerpoint/2010/main" val="1403267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052401"/>
            <a:ext cx="9144000" cy="42630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54</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What about variable selection? </a:t>
            </a:r>
          </a:p>
        </p:txBody>
      </p:sp>
      <p:sp>
        <p:nvSpPr>
          <p:cNvPr id="6" name="Rectangle 5"/>
          <p:cNvSpPr/>
          <p:nvPr/>
        </p:nvSpPr>
        <p:spPr>
          <a:xfrm>
            <a:off x="300577" y="2150977"/>
            <a:ext cx="8518462" cy="2862322"/>
          </a:xfrm>
          <a:prstGeom prst="rect">
            <a:avLst/>
          </a:prstGeom>
        </p:spPr>
        <p:txBody>
          <a:bodyPr wrap="square">
            <a:spAutoFit/>
          </a:bodyPr>
          <a:lstStyle/>
          <a:p>
            <a:r>
              <a:rPr lang="en-US" b="1" dirty="0">
                <a:solidFill>
                  <a:schemeClr val="bg1"/>
                </a:solidFill>
                <a:latin typeface="Courier New" panose="02070309020205020404" pitchFamily="49" charset="0"/>
                <a:cs typeface="Courier New" panose="02070309020205020404" pitchFamily="49" charset="0"/>
              </a:rPr>
              <a:t>Create a “null model”, “full model” and step </a:t>
            </a:r>
          </a:p>
          <a:p>
            <a:r>
              <a:rPr lang="en-US" b="1" dirty="0">
                <a:solidFill>
                  <a:schemeClr val="bg1"/>
                </a:solidFill>
                <a:latin typeface="Courier New" panose="02070309020205020404" pitchFamily="49" charset="0"/>
                <a:cs typeface="Courier New" panose="02070309020205020404" pitchFamily="49" charset="0"/>
              </a:rPr>
              <a:t>null=lm( Y ~1, data=</a:t>
            </a:r>
            <a:r>
              <a:rPr lang="en-US" b="1" dirty="0" err="1">
                <a:solidFill>
                  <a:schemeClr val="bg1"/>
                </a:solidFill>
                <a:latin typeface="Courier New" panose="02070309020205020404" pitchFamily="49" charset="0"/>
                <a:cs typeface="Courier New" panose="02070309020205020404" pitchFamily="49" charset="0"/>
              </a:rPr>
              <a:t>mydata</a:t>
            </a:r>
            <a:r>
              <a:rPr lang="en-US" b="1" dirty="0">
                <a:solidFill>
                  <a:schemeClr val="bg1"/>
                </a:solidFill>
                <a:latin typeface="Courier New" panose="02070309020205020404" pitchFamily="49" charset="0"/>
                <a:cs typeface="Courier New" panose="02070309020205020404" pitchFamily="49" charset="0"/>
              </a:rPr>
              <a:t>)</a:t>
            </a:r>
          </a:p>
          <a:p>
            <a:r>
              <a:rPr lang="en-US" b="1" dirty="0">
                <a:solidFill>
                  <a:schemeClr val="bg1"/>
                </a:solidFill>
                <a:latin typeface="Courier New" panose="02070309020205020404" pitchFamily="49" charset="0"/>
                <a:cs typeface="Courier New" panose="02070309020205020404" pitchFamily="49" charset="0"/>
              </a:rPr>
              <a:t>full=lm( Y ~ </a:t>
            </a:r>
            <a:r>
              <a:rPr lang="en-US" b="1" dirty="0" err="1">
                <a:solidFill>
                  <a:schemeClr val="bg1"/>
                </a:solidFill>
                <a:latin typeface="Courier New" panose="02070309020205020404" pitchFamily="49" charset="0"/>
                <a:cs typeface="Courier New" panose="02070309020205020404" pitchFamily="49" charset="0"/>
              </a:rPr>
              <a:t>all_vars_vector</a:t>
            </a:r>
            <a:r>
              <a:rPr lang="en-US" b="1" dirty="0">
                <a:solidFill>
                  <a:schemeClr val="bg1"/>
                </a:solidFill>
                <a:latin typeface="Courier New" panose="02070309020205020404" pitchFamily="49" charset="0"/>
                <a:cs typeface="Courier New" panose="02070309020205020404" pitchFamily="49" charset="0"/>
              </a:rPr>
              <a:t>, data=</a:t>
            </a:r>
            <a:r>
              <a:rPr lang="en-US" b="1" dirty="0" err="1">
                <a:solidFill>
                  <a:schemeClr val="bg1"/>
                </a:solidFill>
                <a:latin typeface="Courier New" panose="02070309020205020404" pitchFamily="49" charset="0"/>
                <a:cs typeface="Courier New" panose="02070309020205020404" pitchFamily="49" charset="0"/>
              </a:rPr>
              <a:t>mydata</a:t>
            </a:r>
            <a:r>
              <a:rPr lang="en-US" b="1" dirty="0">
                <a:solidFill>
                  <a:schemeClr val="bg1"/>
                </a:solidFill>
                <a:latin typeface="Courier New" panose="02070309020205020404" pitchFamily="49" charset="0"/>
                <a:cs typeface="Courier New" panose="02070309020205020404" pitchFamily="49" charset="0"/>
              </a:rPr>
              <a:t>)</a:t>
            </a:r>
          </a:p>
          <a:p>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step(null, scope=list(lower=null, </a:t>
            </a:r>
          </a:p>
          <a:p>
            <a:r>
              <a:rPr lang="en-US" b="1" dirty="0">
                <a:solidFill>
                  <a:schemeClr val="bg1"/>
                </a:solidFill>
                <a:latin typeface="Courier New" panose="02070309020205020404" pitchFamily="49" charset="0"/>
                <a:cs typeface="Courier New" panose="02070309020205020404" pitchFamily="49" charset="0"/>
              </a:rPr>
              <a:t>					     upper=full), </a:t>
            </a:r>
          </a:p>
          <a:p>
            <a:r>
              <a:rPr lang="en-US" b="1" dirty="0">
                <a:solidFill>
                  <a:schemeClr val="bg1"/>
                </a:solidFill>
                <a:latin typeface="Courier New" panose="02070309020205020404" pitchFamily="49" charset="0"/>
                <a:cs typeface="Courier New" panose="02070309020205020404" pitchFamily="49" charset="0"/>
              </a:rPr>
              <a:t>	direction="both/forward/backward")</a:t>
            </a:r>
          </a:p>
          <a:p>
            <a:endParaRPr lang="en-US" b="1"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			</a:t>
            </a:r>
          </a:p>
        </p:txBody>
      </p:sp>
      <p:sp>
        <p:nvSpPr>
          <p:cNvPr id="11" name="TextBox 10"/>
          <p:cNvSpPr txBox="1"/>
          <p:nvPr/>
        </p:nvSpPr>
        <p:spPr>
          <a:xfrm>
            <a:off x="5751576" y="3242927"/>
            <a:ext cx="2971323" cy="2585323"/>
          </a:xfrm>
          <a:prstGeom prst="rect">
            <a:avLst/>
          </a:prstGeom>
          <a:noFill/>
        </p:spPr>
        <p:txBody>
          <a:bodyPr wrap="square" rtlCol="0">
            <a:spAutoFit/>
          </a:bodyPr>
          <a:lstStyle/>
          <a:p>
            <a:r>
              <a:rPr lang="en-US" dirty="0">
                <a:solidFill>
                  <a:schemeClr val="bg1"/>
                </a:solidFill>
              </a:rPr>
              <a:t>Different variable selection methods. Read about them. </a:t>
            </a:r>
          </a:p>
          <a:p>
            <a:endParaRPr lang="en-US" dirty="0">
              <a:solidFill>
                <a:schemeClr val="bg1"/>
              </a:solidFill>
            </a:endParaRPr>
          </a:p>
          <a:p>
            <a:r>
              <a:rPr lang="en-US" dirty="0">
                <a:solidFill>
                  <a:schemeClr val="bg1"/>
                </a:solidFill>
              </a:rPr>
              <a:t>When you need to go beyond the basics this is where you have to be cautious about the packages you select.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19901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 </a:t>
            </a:r>
          </a:p>
        </p:txBody>
      </p:sp>
      <p:sp>
        <p:nvSpPr>
          <p:cNvPr id="3" name="Content Placeholder 2"/>
          <p:cNvSpPr>
            <a:spLocks noGrp="1"/>
          </p:cNvSpPr>
          <p:nvPr>
            <p:ph idx="1"/>
          </p:nvPr>
        </p:nvSpPr>
        <p:spPr/>
        <p:txBody>
          <a:bodyPr/>
          <a:lstStyle/>
          <a:p>
            <a:r>
              <a:rPr lang="en-US" dirty="0"/>
              <a:t>Use the </a:t>
            </a:r>
            <a:r>
              <a:rPr lang="en-US" b="1" dirty="0" err="1">
                <a:solidFill>
                  <a:srgbClr val="FF0000"/>
                </a:solidFill>
              </a:rPr>
              <a:t>olsrr</a:t>
            </a:r>
            <a:r>
              <a:rPr lang="en-US" dirty="0">
                <a:solidFill>
                  <a:srgbClr val="FF0000"/>
                </a:solidFill>
              </a:rPr>
              <a:t> </a:t>
            </a:r>
            <a:r>
              <a:rPr lang="en-US" dirty="0"/>
              <a:t>package </a:t>
            </a:r>
          </a:p>
          <a:p>
            <a:pPr lvl="1"/>
            <a:r>
              <a:rPr lang="en-US" dirty="0" err="1"/>
              <a:t>ols_regress</a:t>
            </a:r>
            <a:r>
              <a:rPr lang="en-US" dirty="0"/>
              <a:t> ( Y ~ X1 + X2 … data=&lt;input dataset &gt;) </a:t>
            </a:r>
          </a:p>
          <a:p>
            <a:pPr lvl="1"/>
            <a:endParaRPr lang="en-US" dirty="0"/>
          </a:p>
          <a:p>
            <a:pPr lvl="1"/>
            <a:r>
              <a:rPr lang="en-US" dirty="0" err="1"/>
              <a:t>ols_step_both_p</a:t>
            </a:r>
            <a:r>
              <a:rPr lang="en-US" dirty="0"/>
              <a:t>(model, </a:t>
            </a:r>
            <a:r>
              <a:rPr lang="en-US" b="1" dirty="0"/>
              <a:t>pent, </a:t>
            </a:r>
            <a:r>
              <a:rPr lang="en-US" b="1" dirty="0" err="1"/>
              <a:t>prem</a:t>
            </a:r>
            <a:r>
              <a:rPr lang="en-US" dirty="0"/>
              <a:t>) # p-values to enter and remain </a:t>
            </a:r>
          </a:p>
          <a:p>
            <a:pPr lvl="1"/>
            <a:r>
              <a:rPr lang="en-US" dirty="0" err="1"/>
              <a:t>ols_step_forward_p</a:t>
            </a:r>
            <a:r>
              <a:rPr lang="en-US" dirty="0"/>
              <a:t>(model, </a:t>
            </a:r>
            <a:r>
              <a:rPr lang="en-US" b="1" dirty="0"/>
              <a:t>pent</a:t>
            </a:r>
            <a:r>
              <a:rPr lang="en-US" dirty="0"/>
              <a:t>) # p-value to enter </a:t>
            </a:r>
          </a:p>
          <a:p>
            <a:pPr lvl="1"/>
            <a:r>
              <a:rPr lang="en-US" dirty="0" err="1"/>
              <a:t>ols_step_backward_p</a:t>
            </a:r>
            <a:r>
              <a:rPr lang="en-US" dirty="0"/>
              <a:t>(model, </a:t>
            </a:r>
            <a:r>
              <a:rPr lang="en-US" b="1" dirty="0" err="1"/>
              <a:t>prem</a:t>
            </a:r>
            <a:r>
              <a:rPr lang="en-US" b="1" dirty="0"/>
              <a:t> </a:t>
            </a:r>
            <a:r>
              <a:rPr lang="en-US" dirty="0"/>
              <a:t>) # p-value to remain</a:t>
            </a:r>
          </a:p>
          <a:p>
            <a:pPr lvl="1"/>
            <a:r>
              <a:rPr lang="en-US" dirty="0" err="1"/>
              <a:t>ols_step_best_subset</a:t>
            </a:r>
            <a:r>
              <a:rPr lang="en-US" dirty="0"/>
              <a:t>(model) # slow </a:t>
            </a:r>
          </a:p>
          <a:p>
            <a:pPr lvl="1"/>
            <a:r>
              <a:rPr lang="en-US" dirty="0" err="1"/>
              <a:t>ols_step_all_possible</a:t>
            </a:r>
            <a:r>
              <a:rPr lang="en-US" dirty="0"/>
              <a:t>(model) # slow </a:t>
            </a:r>
          </a:p>
          <a:p>
            <a:pPr lvl="1"/>
            <a:endParaRPr lang="en-US" dirty="0"/>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55</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Stepwise selection options </a:t>
            </a:r>
          </a:p>
        </p:txBody>
      </p:sp>
      <p:sp>
        <p:nvSpPr>
          <p:cNvPr id="7" name="Rectangle 2"/>
          <p:cNvSpPr>
            <a:spLocks noChangeArrowheads="1"/>
          </p:cNvSpPr>
          <p:nvPr/>
        </p:nvSpPr>
        <p:spPr bwMode="auto">
          <a:xfrm>
            <a:off x="0" y="167044"/>
            <a:ext cx="75342"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193A"/>
                </a:solidFill>
                <a:effectLst/>
                <a:latin typeface="Consolas" panose="020B06090202040302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609251" y="5556779"/>
            <a:ext cx="7973568" cy="646331"/>
          </a:xfrm>
          <a:prstGeom prst="rect">
            <a:avLst/>
          </a:prstGeom>
        </p:spPr>
        <p:txBody>
          <a:bodyPr wrap="square">
            <a:spAutoFit/>
          </a:bodyPr>
          <a:lstStyle/>
          <a:p>
            <a:r>
              <a:rPr lang="en-US" dirty="0">
                <a:hlinkClick r:id="rId2"/>
              </a:rPr>
              <a:t>https://www.rdocumentation.org/packages/olsrr/versions/0.5.1</a:t>
            </a:r>
            <a:endParaRPr lang="en-US" dirty="0"/>
          </a:p>
          <a:p>
            <a:endParaRPr lang="en-US" dirty="0"/>
          </a:p>
        </p:txBody>
      </p:sp>
      <p:sp>
        <p:nvSpPr>
          <p:cNvPr id="6" name="TextBox 5">
            <a:extLst>
              <a:ext uri="{FF2B5EF4-FFF2-40B4-BE49-F238E27FC236}">
                <a16:creationId xmlns:a16="http://schemas.microsoft.com/office/drawing/2014/main" id="{61F09F98-F636-6748-A5A1-02F8CC2472FC}"/>
              </a:ext>
            </a:extLst>
          </p:cNvPr>
          <p:cNvSpPr txBox="1"/>
          <p:nvPr/>
        </p:nvSpPr>
        <p:spPr>
          <a:xfrm>
            <a:off x="883920" y="6203110"/>
            <a:ext cx="7421880" cy="369332"/>
          </a:xfrm>
          <a:prstGeom prst="rect">
            <a:avLst/>
          </a:prstGeom>
          <a:noFill/>
        </p:spPr>
        <p:txBody>
          <a:bodyPr wrap="square" rtlCol="0">
            <a:spAutoFit/>
          </a:bodyPr>
          <a:lstStyle/>
          <a:p>
            <a:r>
              <a:rPr lang="en-US" dirty="0"/>
              <a:t>Note: it can be a pain to install sometimes… </a:t>
            </a:r>
          </a:p>
        </p:txBody>
      </p:sp>
    </p:spTree>
    <p:extLst>
      <p:ext uri="{BB962C8B-B14F-4D97-AF65-F5344CB8AC3E}">
        <p14:creationId xmlns:p14="http://schemas.microsoft.com/office/powerpoint/2010/main" val="774112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3" name="Content Placeholder 2"/>
          <p:cNvSpPr>
            <a:spLocks noGrp="1"/>
          </p:cNvSpPr>
          <p:nvPr>
            <p:ph idx="1"/>
          </p:nvPr>
        </p:nvSpPr>
        <p:spPr/>
        <p:txBody>
          <a:bodyPr>
            <a:normAutofit fontScale="92500" lnSpcReduction="20000"/>
          </a:bodyPr>
          <a:lstStyle/>
          <a:p>
            <a:r>
              <a:rPr lang="en-US" dirty="0"/>
              <a:t>Summary </a:t>
            </a:r>
          </a:p>
          <a:p>
            <a:pPr lvl="1"/>
            <a:r>
              <a:rPr lang="en-US" dirty="0"/>
              <a:t>Summary(model)</a:t>
            </a:r>
          </a:p>
          <a:p>
            <a:r>
              <a:rPr lang="en-US" dirty="0"/>
              <a:t>Model Coefficients </a:t>
            </a:r>
          </a:p>
          <a:p>
            <a:pPr lvl="1"/>
            <a:r>
              <a:rPr lang="en-US" dirty="0" err="1"/>
              <a:t>Coef</a:t>
            </a:r>
            <a:r>
              <a:rPr lang="en-US" dirty="0"/>
              <a:t>(model) </a:t>
            </a:r>
          </a:p>
          <a:p>
            <a:pPr lvl="1"/>
            <a:r>
              <a:rPr lang="en-US" dirty="0" err="1"/>
              <a:t>Confint</a:t>
            </a:r>
            <a:r>
              <a:rPr lang="en-US" dirty="0"/>
              <a:t>(model) – coefficient confidence intervals </a:t>
            </a:r>
          </a:p>
          <a:p>
            <a:r>
              <a:rPr lang="en-US" dirty="0"/>
              <a:t>Model Residuals </a:t>
            </a:r>
          </a:p>
          <a:p>
            <a:pPr lvl="1"/>
            <a:r>
              <a:rPr lang="en-US" dirty="0" err="1"/>
              <a:t>Resid</a:t>
            </a:r>
            <a:r>
              <a:rPr lang="en-US" dirty="0"/>
              <a:t>(model) </a:t>
            </a:r>
          </a:p>
          <a:p>
            <a:r>
              <a:rPr lang="en-US" dirty="0"/>
              <a:t>Residual Sum of Squares </a:t>
            </a:r>
          </a:p>
          <a:p>
            <a:pPr lvl="1"/>
            <a:r>
              <a:rPr lang="en-US" dirty="0"/>
              <a:t>Deviance(model) </a:t>
            </a:r>
          </a:p>
          <a:p>
            <a:r>
              <a:rPr lang="en-US" dirty="0" err="1"/>
              <a:t>Anova</a:t>
            </a:r>
            <a:endParaRPr lang="en-US" dirty="0"/>
          </a:p>
          <a:p>
            <a:pPr lvl="1"/>
            <a:r>
              <a:rPr lang="en-US" dirty="0" err="1"/>
              <a:t>Anova</a:t>
            </a:r>
            <a:r>
              <a:rPr lang="en-US" dirty="0"/>
              <a:t>(model) </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56</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spTree>
    <p:extLst>
      <p:ext uri="{BB962C8B-B14F-4D97-AF65-F5344CB8AC3E}">
        <p14:creationId xmlns:p14="http://schemas.microsoft.com/office/powerpoint/2010/main" val="1123463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57</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sp>
        <p:nvSpPr>
          <p:cNvPr id="14" name="Rectangle 13"/>
          <p:cNvSpPr/>
          <p:nvPr/>
        </p:nvSpPr>
        <p:spPr>
          <a:xfrm>
            <a:off x="508771" y="3321356"/>
            <a:ext cx="7797029" cy="2031325"/>
          </a:xfrm>
          <a:prstGeom prst="rect">
            <a:avLst/>
          </a:prstGeom>
        </p:spPr>
        <p:txBody>
          <a:bodyPr wrap="square">
            <a:spAutoFit/>
          </a:bodyPr>
          <a:lstStyle/>
          <a:p>
            <a:r>
              <a:rPr lang="en-US" sz="1600" b="1" dirty="0"/>
              <a:t>Analysis of Variance </a:t>
            </a:r>
            <a:r>
              <a:rPr lang="en-US" sz="1600" dirty="0"/>
              <a:t>tests the overall predictive utility of the model. </a:t>
            </a:r>
          </a:p>
          <a:p>
            <a:pPr marL="742950" lvl="1" indent="-285750">
              <a:buFont typeface="Arial" panose="020B0604020202020204" pitchFamily="34" charset="0"/>
              <a:buChar char="•"/>
            </a:pPr>
            <a:r>
              <a:rPr lang="en-US" sz="1600" dirty="0"/>
              <a:t>The null hypothesis is: H0: R2=0, that there is no predictive utility for the model.</a:t>
            </a:r>
          </a:p>
          <a:p>
            <a:pPr marL="742950" lvl="1" indent="-285750">
              <a:buFont typeface="Arial" panose="020B0604020202020204" pitchFamily="34" charset="0"/>
              <a:buChar char="•"/>
            </a:pPr>
            <a:r>
              <a:rPr lang="en-US" sz="1600" dirty="0"/>
              <a:t>The alternative is H1: R2&gt;0, that there is some predictive utility of the model. </a:t>
            </a:r>
          </a:p>
          <a:p>
            <a:endParaRPr lang="en-US" sz="1600" dirty="0"/>
          </a:p>
          <a:p>
            <a:r>
              <a:rPr lang="en-US" sz="1600" b="1" dirty="0"/>
              <a:t>Key thing to look at! </a:t>
            </a:r>
          </a:p>
          <a:p>
            <a:pPr marL="742950" lvl="1" indent="-285750">
              <a:buFont typeface="Arial" panose="020B0604020202020204" pitchFamily="34" charset="0"/>
              <a:buChar char="•"/>
            </a:pPr>
            <a:r>
              <a:rPr lang="en-US" sz="1600" dirty="0"/>
              <a:t>If p &lt; 0.05, we reject the null. </a:t>
            </a:r>
          </a:p>
          <a:p>
            <a:pPr marL="742950" lvl="1" indent="-285750">
              <a:buFont typeface="Arial" panose="020B0604020202020204" pitchFamily="34" charset="0"/>
              <a:buChar char="•"/>
            </a:pPr>
            <a:r>
              <a:rPr lang="en-US" sz="1600" dirty="0"/>
              <a:t>Here, p &lt; 0.0001 (the column labeled </a:t>
            </a:r>
            <a:r>
              <a:rPr lang="en-US" sz="1600" dirty="0" err="1"/>
              <a:t>Pr</a:t>
            </a:r>
            <a:r>
              <a:rPr lang="en-US" sz="1600" dirty="0"/>
              <a:t>&gt;F)  </a:t>
            </a:r>
          </a:p>
          <a:p>
            <a:pPr marL="742950" lvl="1" indent="-285750">
              <a:buFont typeface="Arial" panose="020B0604020202020204" pitchFamily="34" charset="0"/>
              <a:buChar char="•"/>
            </a:pPr>
            <a:r>
              <a:rPr lang="en-US" sz="1400" dirty="0"/>
              <a:t>So we reject the null hypothesis and determine that our model has some predictive utility</a:t>
            </a:r>
          </a:p>
        </p:txBody>
      </p:sp>
      <p:sp>
        <p:nvSpPr>
          <p:cNvPr id="3" name="Oval 2"/>
          <p:cNvSpPr/>
          <p:nvPr/>
        </p:nvSpPr>
        <p:spPr>
          <a:xfrm>
            <a:off x="7119060" y="2238012"/>
            <a:ext cx="1597133" cy="64981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C920A1-7537-894C-AD13-DD3E3D6D41C8}"/>
              </a:ext>
            </a:extLst>
          </p:cNvPr>
          <p:cNvSpPr/>
          <p:nvPr/>
        </p:nvSpPr>
        <p:spPr>
          <a:xfrm>
            <a:off x="498474" y="2024462"/>
            <a:ext cx="8610600" cy="646331"/>
          </a:xfrm>
          <a:prstGeom prst="rect">
            <a:avLst/>
          </a:prstGeom>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Monaco" pitchFamily="2" charset="77"/>
                <a:ea typeface="Times New Roman" panose="02020603050405020304" pitchFamily="18" charset="0"/>
                <a:cs typeface="Courier New" panose="02070309020205020404" pitchFamily="49" charset="0"/>
              </a:rPr>
              <a:t>Multiple R-squared:  0.7421,	Adjusted R-squared:  0.7418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00"/>
                </a:solidFill>
                <a:latin typeface="Monaco" pitchFamily="2" charset="77"/>
                <a:ea typeface="Times New Roman" panose="02020603050405020304" pitchFamily="18" charset="0"/>
                <a:cs typeface="Courier New" panose="02070309020205020404" pitchFamily="49" charset="0"/>
              </a:rPr>
              <a:t>F-statistic:  2725 on 14 and 13258 DF,  p-value: &lt; 2.2e-16</a:t>
            </a:r>
            <a:r>
              <a:rPr lang="en-US" dirty="0"/>
              <a:t> </a:t>
            </a:r>
          </a:p>
        </p:txBody>
      </p:sp>
      <p:graphicFrame>
        <p:nvGraphicFramePr>
          <p:cNvPr id="7" name="Table 6">
            <a:extLst>
              <a:ext uri="{FF2B5EF4-FFF2-40B4-BE49-F238E27FC236}">
                <a16:creationId xmlns:a16="http://schemas.microsoft.com/office/drawing/2014/main" id="{3AAB2B94-C307-4F46-8B21-91756F612D3A}"/>
              </a:ext>
            </a:extLst>
          </p:cNvPr>
          <p:cNvGraphicFramePr>
            <a:graphicFrameLocks noGrp="1"/>
          </p:cNvGraphicFramePr>
          <p:nvPr>
            <p:extLst>
              <p:ext uri="{D42A27DB-BD31-4B8C-83A1-F6EECF244321}">
                <p14:modId xmlns:p14="http://schemas.microsoft.com/office/powerpoint/2010/main" val="490411029"/>
              </p:ext>
            </p:extLst>
          </p:nvPr>
        </p:nvGraphicFramePr>
        <p:xfrm>
          <a:off x="824864" y="5786207"/>
          <a:ext cx="7618098" cy="406400"/>
        </p:xfrm>
        <a:graphic>
          <a:graphicData uri="http://schemas.openxmlformats.org/drawingml/2006/table">
            <a:tbl>
              <a:tblPr firstRow="1">
                <a:tableStyleId>{72833802-FEF1-4C79-8D5D-14CF1EAF98D9}</a:tableStyleId>
              </a:tblPr>
              <a:tblGrid>
                <a:gridCol w="1269683">
                  <a:extLst>
                    <a:ext uri="{9D8B030D-6E8A-4147-A177-3AD203B41FA5}">
                      <a16:colId xmlns:a16="http://schemas.microsoft.com/office/drawing/2014/main" val="2876008189"/>
                    </a:ext>
                  </a:extLst>
                </a:gridCol>
                <a:gridCol w="1269683">
                  <a:extLst>
                    <a:ext uri="{9D8B030D-6E8A-4147-A177-3AD203B41FA5}">
                      <a16:colId xmlns:a16="http://schemas.microsoft.com/office/drawing/2014/main" val="2215207751"/>
                    </a:ext>
                  </a:extLst>
                </a:gridCol>
                <a:gridCol w="1269683">
                  <a:extLst>
                    <a:ext uri="{9D8B030D-6E8A-4147-A177-3AD203B41FA5}">
                      <a16:colId xmlns:a16="http://schemas.microsoft.com/office/drawing/2014/main" val="3740928042"/>
                    </a:ext>
                  </a:extLst>
                </a:gridCol>
                <a:gridCol w="1269683">
                  <a:extLst>
                    <a:ext uri="{9D8B030D-6E8A-4147-A177-3AD203B41FA5}">
                      <a16:colId xmlns:a16="http://schemas.microsoft.com/office/drawing/2014/main" val="3553281778"/>
                    </a:ext>
                  </a:extLst>
                </a:gridCol>
                <a:gridCol w="1269683">
                  <a:extLst>
                    <a:ext uri="{9D8B030D-6E8A-4147-A177-3AD203B41FA5}">
                      <a16:colId xmlns:a16="http://schemas.microsoft.com/office/drawing/2014/main" val="3753867429"/>
                    </a:ext>
                  </a:extLst>
                </a:gridCol>
                <a:gridCol w="1269683">
                  <a:extLst>
                    <a:ext uri="{9D8B030D-6E8A-4147-A177-3AD203B41FA5}">
                      <a16:colId xmlns:a16="http://schemas.microsoft.com/office/drawing/2014/main" val="3302314288"/>
                    </a:ext>
                  </a:extLst>
                </a:gridCol>
              </a:tblGrid>
              <a:tr h="203200">
                <a:tc>
                  <a:txBody>
                    <a:bodyPr/>
                    <a:lstStyle/>
                    <a:p>
                      <a:pPr algn="l" fontAlgn="b"/>
                      <a:r>
                        <a:rPr lang="en-US" sz="1200" u="none" strike="noStrike">
                          <a:effectLst/>
                        </a:rPr>
                        <a:t>r.squared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adj.r.squared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sigma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statistic</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p.value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df</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4837173"/>
                  </a:ext>
                </a:extLst>
              </a:tr>
              <a:tr h="203200">
                <a:tc>
                  <a:txBody>
                    <a:bodyPr/>
                    <a:lstStyle/>
                    <a:p>
                      <a:pPr algn="r" fontAlgn="b"/>
                      <a:r>
                        <a:rPr lang="en-US" sz="1200" u="none" strike="noStrike">
                          <a:effectLst/>
                        </a:rPr>
                        <a:t>0.74208678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0.74181444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75247.1573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2724.77772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15</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1314348"/>
                  </a:ext>
                </a:extLst>
              </a:tr>
            </a:tbl>
          </a:graphicData>
        </a:graphic>
      </p:graphicFrame>
    </p:spTree>
    <p:extLst>
      <p:ext uri="{BB962C8B-B14F-4D97-AF65-F5344CB8AC3E}">
        <p14:creationId xmlns:p14="http://schemas.microsoft.com/office/powerpoint/2010/main" val="213583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58</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sp>
        <p:nvSpPr>
          <p:cNvPr id="14" name="Rectangle 13"/>
          <p:cNvSpPr/>
          <p:nvPr/>
        </p:nvSpPr>
        <p:spPr>
          <a:xfrm>
            <a:off x="572614" y="3738193"/>
            <a:ext cx="8287224" cy="2677656"/>
          </a:xfrm>
          <a:prstGeom prst="rect">
            <a:avLst/>
          </a:prstGeom>
        </p:spPr>
        <p:txBody>
          <a:bodyPr wrap="square">
            <a:spAutoFit/>
          </a:bodyPr>
          <a:lstStyle/>
          <a:p>
            <a:r>
              <a:rPr lang="en-US" sz="1400" dirty="0"/>
              <a:t>R-square =R</a:t>
            </a:r>
            <a:r>
              <a:rPr lang="en-US" sz="1400" baseline="30000" dirty="0"/>
              <a:t>2 </a:t>
            </a:r>
            <a:r>
              <a:rPr lang="en-US" sz="1400" dirty="0"/>
              <a:t>= % of variance in the DV (dependent variable) that is explained by the combination of </a:t>
            </a:r>
            <a:r>
              <a:rPr lang="en-US" sz="1400" dirty="0" err="1"/>
              <a:t>Ivs</a:t>
            </a:r>
            <a:r>
              <a:rPr lang="en-US" sz="1400" dirty="0"/>
              <a:t> (independent variables). </a:t>
            </a:r>
          </a:p>
          <a:p>
            <a:r>
              <a:rPr lang="en-US" sz="1400" dirty="0"/>
              <a:t> </a:t>
            </a:r>
          </a:p>
          <a:p>
            <a:r>
              <a:rPr lang="en-US" sz="1400" dirty="0"/>
              <a:t>Here, 74.2% of the variance in </a:t>
            </a:r>
            <a:r>
              <a:rPr lang="en-US" sz="1400" i="1" dirty="0"/>
              <a:t>AV_TOTAL </a:t>
            </a:r>
            <a:r>
              <a:rPr lang="en-US" sz="1400" dirty="0"/>
              <a:t> is explained by the model </a:t>
            </a:r>
          </a:p>
          <a:p>
            <a:r>
              <a:rPr lang="en-US" sz="1400" i="1" dirty="0"/>
              <a:t> </a:t>
            </a:r>
            <a:endParaRPr lang="en-US" sz="1400" dirty="0"/>
          </a:p>
          <a:p>
            <a:r>
              <a:rPr lang="en-US" sz="1400" dirty="0"/>
              <a:t>We often have reason to believe that our independent variables are correlated with one another, and we might be inflating our R</a:t>
            </a:r>
            <a:r>
              <a:rPr lang="en-US" sz="1400" baseline="30000" dirty="0"/>
              <a:t>2</a:t>
            </a:r>
            <a:r>
              <a:rPr lang="en-US" sz="1400" dirty="0"/>
              <a:t> because of this. So we use the </a:t>
            </a:r>
            <a:r>
              <a:rPr lang="en-US" sz="1400" i="1" dirty="0"/>
              <a:t>adjusted </a:t>
            </a:r>
            <a:r>
              <a:rPr lang="en-US" sz="1400" dirty="0"/>
              <a:t>R</a:t>
            </a:r>
            <a:r>
              <a:rPr lang="en-US" sz="1400" baseline="30000" dirty="0"/>
              <a:t>2</a:t>
            </a:r>
            <a:r>
              <a:rPr lang="en-US" sz="1400" dirty="0"/>
              <a:t>. The adjusted R</a:t>
            </a:r>
            <a:r>
              <a:rPr lang="en-US" sz="1400" baseline="30000" dirty="0"/>
              <a:t>2 </a:t>
            </a:r>
            <a:r>
              <a:rPr lang="en-US" sz="1400" dirty="0"/>
              <a:t>is a modified version of R</a:t>
            </a:r>
            <a:r>
              <a:rPr lang="en-US" sz="1400" baseline="30000" dirty="0"/>
              <a:t>2 </a:t>
            </a:r>
            <a:r>
              <a:rPr lang="en-US" sz="1400" dirty="0"/>
              <a:t>that has been “adjusted” for the number of predictors in the model. The adjusted R</a:t>
            </a:r>
            <a:r>
              <a:rPr lang="en-US" sz="1400" baseline="30000" dirty="0"/>
              <a:t>2 </a:t>
            </a:r>
            <a:r>
              <a:rPr lang="en-US" sz="1400" dirty="0"/>
              <a:t>increases only if the new term improves the model more than would be expected by chance. </a:t>
            </a:r>
          </a:p>
          <a:p>
            <a:endParaRPr lang="en-US" sz="1400" dirty="0"/>
          </a:p>
          <a:p>
            <a:r>
              <a:rPr lang="en-US" sz="1400" dirty="0"/>
              <a:t>Here, 74.18% of the variance AV_TOTAL is explained by the model, after It’s adjusted for the number of predictors in the model (14)</a:t>
            </a:r>
          </a:p>
        </p:txBody>
      </p:sp>
      <p:sp>
        <p:nvSpPr>
          <p:cNvPr id="3" name="Oval 2"/>
          <p:cNvSpPr/>
          <p:nvPr/>
        </p:nvSpPr>
        <p:spPr>
          <a:xfrm>
            <a:off x="6457654" y="2364073"/>
            <a:ext cx="1597133" cy="81554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9C7C33AD-6895-9F45-A8D3-5CBFA050305E}"/>
              </a:ext>
            </a:extLst>
          </p:cNvPr>
          <p:cNvGraphicFramePr>
            <a:graphicFrameLocks noGrp="1"/>
          </p:cNvGraphicFramePr>
          <p:nvPr>
            <p:extLst>
              <p:ext uri="{D42A27DB-BD31-4B8C-83A1-F6EECF244321}">
                <p14:modId xmlns:p14="http://schemas.microsoft.com/office/powerpoint/2010/main" val="1231934062"/>
              </p:ext>
            </p:extLst>
          </p:nvPr>
        </p:nvGraphicFramePr>
        <p:xfrm>
          <a:off x="687702" y="2288570"/>
          <a:ext cx="7618098" cy="506730"/>
        </p:xfrm>
        <a:graphic>
          <a:graphicData uri="http://schemas.openxmlformats.org/drawingml/2006/table">
            <a:tbl>
              <a:tblPr firstRow="1">
                <a:tableStyleId>{72833802-FEF1-4C79-8D5D-14CF1EAF98D9}</a:tableStyleId>
              </a:tblPr>
              <a:tblGrid>
                <a:gridCol w="1269683">
                  <a:extLst>
                    <a:ext uri="{9D8B030D-6E8A-4147-A177-3AD203B41FA5}">
                      <a16:colId xmlns:a16="http://schemas.microsoft.com/office/drawing/2014/main" val="2876008189"/>
                    </a:ext>
                  </a:extLst>
                </a:gridCol>
                <a:gridCol w="1269683">
                  <a:extLst>
                    <a:ext uri="{9D8B030D-6E8A-4147-A177-3AD203B41FA5}">
                      <a16:colId xmlns:a16="http://schemas.microsoft.com/office/drawing/2014/main" val="2215207751"/>
                    </a:ext>
                  </a:extLst>
                </a:gridCol>
                <a:gridCol w="1269683">
                  <a:extLst>
                    <a:ext uri="{9D8B030D-6E8A-4147-A177-3AD203B41FA5}">
                      <a16:colId xmlns:a16="http://schemas.microsoft.com/office/drawing/2014/main" val="3740928042"/>
                    </a:ext>
                  </a:extLst>
                </a:gridCol>
                <a:gridCol w="1269683">
                  <a:extLst>
                    <a:ext uri="{9D8B030D-6E8A-4147-A177-3AD203B41FA5}">
                      <a16:colId xmlns:a16="http://schemas.microsoft.com/office/drawing/2014/main" val="3553281778"/>
                    </a:ext>
                  </a:extLst>
                </a:gridCol>
                <a:gridCol w="1269683">
                  <a:extLst>
                    <a:ext uri="{9D8B030D-6E8A-4147-A177-3AD203B41FA5}">
                      <a16:colId xmlns:a16="http://schemas.microsoft.com/office/drawing/2014/main" val="3753867429"/>
                    </a:ext>
                  </a:extLst>
                </a:gridCol>
                <a:gridCol w="1269683">
                  <a:extLst>
                    <a:ext uri="{9D8B030D-6E8A-4147-A177-3AD203B41FA5}">
                      <a16:colId xmlns:a16="http://schemas.microsoft.com/office/drawing/2014/main" val="3302314288"/>
                    </a:ext>
                  </a:extLst>
                </a:gridCol>
              </a:tblGrid>
              <a:tr h="203200">
                <a:tc>
                  <a:txBody>
                    <a:bodyPr/>
                    <a:lstStyle/>
                    <a:p>
                      <a:pPr algn="r" fontAlgn="b"/>
                      <a:r>
                        <a:rPr lang="en-US" sz="1600" u="none" strike="noStrike">
                          <a:effectLst/>
                        </a:rPr>
                        <a:t>r.squared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adj.r.squared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sigma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statistic</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p.value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df</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4837173"/>
                  </a:ext>
                </a:extLst>
              </a:tr>
              <a:tr h="203200">
                <a:tc>
                  <a:txBody>
                    <a:bodyPr/>
                    <a:lstStyle/>
                    <a:p>
                      <a:pPr algn="r" fontAlgn="b"/>
                      <a:r>
                        <a:rPr lang="en-US" sz="1600" u="none" strike="noStrike">
                          <a:effectLst/>
                        </a:rPr>
                        <a:t>0.74208678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0.74181444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75247.1573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2724.77772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15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1314348"/>
                  </a:ext>
                </a:extLst>
              </a:tr>
            </a:tbl>
          </a:graphicData>
        </a:graphic>
      </p:graphicFrame>
    </p:spTree>
    <p:extLst>
      <p:ext uri="{BB962C8B-B14F-4D97-AF65-F5344CB8AC3E}">
        <p14:creationId xmlns:p14="http://schemas.microsoft.com/office/powerpoint/2010/main" val="3803528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59</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sp>
        <p:nvSpPr>
          <p:cNvPr id="3" name="Oval 2"/>
          <p:cNvSpPr/>
          <p:nvPr/>
        </p:nvSpPr>
        <p:spPr>
          <a:xfrm>
            <a:off x="5230037" y="3159161"/>
            <a:ext cx="1597133" cy="19900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5800" y="5264044"/>
            <a:ext cx="8084345" cy="1323439"/>
          </a:xfrm>
          <a:prstGeom prst="rect">
            <a:avLst/>
          </a:prstGeom>
        </p:spPr>
        <p:txBody>
          <a:bodyPr wrap="square">
            <a:spAutoFit/>
          </a:bodyPr>
          <a:lstStyle/>
          <a:p>
            <a:r>
              <a:rPr lang="en-US" sz="1600" dirty="0">
                <a:ea typeface="Times New Roman" panose="02020603050405020304" pitchFamily="18" charset="0"/>
              </a:rPr>
              <a:t>The Parameter Estimates table provides the intercept and slope(s), and their associated t-test(s). The t-tests are always testing the null hypothesis that the parameter is 0 (H0: </a:t>
            </a:r>
            <a:r>
              <a:rPr lang="en-US" sz="1600" i="1" dirty="0">
                <a:ea typeface="Times New Roman" panose="02020603050405020304" pitchFamily="18" charset="0"/>
              </a:rPr>
              <a:t>b</a:t>
            </a:r>
            <a:r>
              <a:rPr lang="en-US" sz="1600" dirty="0">
                <a:ea typeface="Times New Roman" panose="02020603050405020304" pitchFamily="18" charset="0"/>
              </a:rPr>
              <a:t>=0, that the variable associated with that parameter does not predict the DV) against the alternative that it is not 0 (i.e., that it does predict the DV). </a:t>
            </a:r>
          </a:p>
          <a:p>
            <a:endParaRPr lang="en-US" sz="1600" dirty="0"/>
          </a:p>
        </p:txBody>
      </p:sp>
      <p:graphicFrame>
        <p:nvGraphicFramePr>
          <p:cNvPr id="10" name="Table 9">
            <a:extLst>
              <a:ext uri="{FF2B5EF4-FFF2-40B4-BE49-F238E27FC236}">
                <a16:creationId xmlns:a16="http://schemas.microsoft.com/office/drawing/2014/main" id="{AE061C45-7DF0-394B-AF2A-A37CDEBF2AA2}"/>
              </a:ext>
            </a:extLst>
          </p:cNvPr>
          <p:cNvGraphicFramePr>
            <a:graphicFrameLocks noGrp="1"/>
          </p:cNvGraphicFramePr>
          <p:nvPr>
            <p:extLst>
              <p:ext uri="{D42A27DB-BD31-4B8C-83A1-F6EECF244321}">
                <p14:modId xmlns:p14="http://schemas.microsoft.com/office/powerpoint/2010/main" val="809651239"/>
              </p:ext>
            </p:extLst>
          </p:nvPr>
        </p:nvGraphicFramePr>
        <p:xfrm>
          <a:off x="709208" y="1625261"/>
          <a:ext cx="5654675" cy="3251200"/>
        </p:xfrm>
        <a:graphic>
          <a:graphicData uri="http://schemas.openxmlformats.org/drawingml/2006/table">
            <a:tbl>
              <a:tblPr firstRow="1" firstCol="1" bandRow="1">
                <a:tableStyleId>{72833802-FEF1-4C79-8D5D-14CF1EAF98D9}</a:tableStyleId>
              </a:tblPr>
              <a:tblGrid>
                <a:gridCol w="1130935">
                  <a:extLst>
                    <a:ext uri="{9D8B030D-6E8A-4147-A177-3AD203B41FA5}">
                      <a16:colId xmlns:a16="http://schemas.microsoft.com/office/drawing/2014/main" val="351941173"/>
                    </a:ext>
                  </a:extLst>
                </a:gridCol>
                <a:gridCol w="1130935">
                  <a:extLst>
                    <a:ext uri="{9D8B030D-6E8A-4147-A177-3AD203B41FA5}">
                      <a16:colId xmlns:a16="http://schemas.microsoft.com/office/drawing/2014/main" val="4103118995"/>
                    </a:ext>
                  </a:extLst>
                </a:gridCol>
                <a:gridCol w="1130935">
                  <a:extLst>
                    <a:ext uri="{9D8B030D-6E8A-4147-A177-3AD203B41FA5}">
                      <a16:colId xmlns:a16="http://schemas.microsoft.com/office/drawing/2014/main" val="2218081983"/>
                    </a:ext>
                  </a:extLst>
                </a:gridCol>
                <a:gridCol w="1130935">
                  <a:extLst>
                    <a:ext uri="{9D8B030D-6E8A-4147-A177-3AD203B41FA5}">
                      <a16:colId xmlns:a16="http://schemas.microsoft.com/office/drawing/2014/main" val="3134732795"/>
                    </a:ext>
                  </a:extLst>
                </a:gridCol>
                <a:gridCol w="1130935">
                  <a:extLst>
                    <a:ext uri="{9D8B030D-6E8A-4147-A177-3AD203B41FA5}">
                      <a16:colId xmlns:a16="http://schemas.microsoft.com/office/drawing/2014/main" val="518522951"/>
                    </a:ext>
                  </a:extLst>
                </a:gridCol>
              </a:tblGrid>
              <a:tr h="203200">
                <a:tc>
                  <a:txBody>
                    <a:bodyPr/>
                    <a:lstStyle/>
                    <a:p>
                      <a:pPr algn="l" fontAlgn="b"/>
                      <a:r>
                        <a:rPr lang="en-US" sz="1200" u="none" strike="noStrike">
                          <a:effectLst/>
                        </a:rPr>
                        <a:t>term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estimate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std.error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statistic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p.value</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7841286"/>
                  </a:ext>
                </a:extLst>
              </a:tr>
              <a:tr h="203200">
                <a:tc>
                  <a:txBody>
                    <a:bodyPr/>
                    <a:lstStyle/>
                    <a:p>
                      <a:pPr algn="l" fontAlgn="b"/>
                      <a:r>
                        <a:rPr lang="en-US" sz="1200" u="none" strike="noStrike">
                          <a:effectLst/>
                        </a:rPr>
                        <a:t>(Intercept)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199629.201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75534.8129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2.64287675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0.01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1310906"/>
                  </a:ext>
                </a:extLst>
              </a:tr>
              <a:tr h="203200">
                <a:tc>
                  <a:txBody>
                    <a:bodyPr/>
                    <a:lstStyle/>
                    <a:p>
                      <a:pPr algn="l" fontAlgn="b"/>
                      <a:r>
                        <a:rPr lang="en-US" sz="1200" u="none" strike="noStrike">
                          <a:effectLst/>
                        </a:rPr>
                        <a:t>OWN_OCCY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20360.2123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2008.97123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10.134646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8394097"/>
                  </a:ext>
                </a:extLst>
              </a:tr>
              <a:tr h="203200">
                <a:tc>
                  <a:txBody>
                    <a:bodyPr/>
                    <a:lstStyle/>
                    <a:p>
                      <a:pPr algn="l" fontAlgn="b"/>
                      <a:r>
                        <a:rPr lang="en-US" sz="1200" u="none" strike="noStrike">
                          <a:effectLst/>
                        </a:rPr>
                        <a:t>bld_age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-504.47743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44.3450652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-11.37618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354173"/>
                  </a:ext>
                </a:extLst>
              </a:tr>
              <a:tr h="203200">
                <a:tc>
                  <a:txBody>
                    <a:bodyPr/>
                    <a:lstStyle/>
                    <a:p>
                      <a:pPr algn="l" fontAlgn="b"/>
                      <a:r>
                        <a:rPr lang="en-US" sz="1200" u="none" strike="noStrike">
                          <a:effectLst/>
                        </a:rPr>
                        <a:t>GROSS_AREA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50.5615588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2.01205175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25.129353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9105983"/>
                  </a:ext>
                </a:extLst>
              </a:tr>
              <a:tr h="203200">
                <a:tc>
                  <a:txBody>
                    <a:bodyPr/>
                    <a:lstStyle/>
                    <a:p>
                      <a:pPr algn="l" fontAlgn="b"/>
                      <a:r>
                        <a:rPr lang="en-US" sz="1200" u="none" strike="noStrike">
                          <a:effectLst/>
                        </a:rPr>
                        <a:t>LAND_SF</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8.70887868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0.25329505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34.3823484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6207713"/>
                  </a:ext>
                </a:extLst>
              </a:tr>
              <a:tr h="203200">
                <a:tc>
                  <a:txBody>
                    <a:bodyPr/>
                    <a:lstStyle/>
                    <a:p>
                      <a:pPr algn="l" fontAlgn="b"/>
                      <a:r>
                        <a:rPr lang="en-US" sz="1200" u="none" strike="noStrike">
                          <a:effectLst/>
                        </a:rPr>
                        <a:t>LIVING_AREA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43.9671641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3.64048281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12.0772893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3963822"/>
                  </a:ext>
                </a:extLst>
              </a:tr>
              <a:tr h="203200">
                <a:tc>
                  <a:txBody>
                    <a:bodyPr/>
                    <a:lstStyle/>
                    <a:p>
                      <a:pPr algn="l" fontAlgn="b"/>
                      <a:r>
                        <a:rPr lang="en-US" sz="1200" u="none" strike="noStrike">
                          <a:effectLst/>
                        </a:rPr>
                        <a:t>NUM_FLOORS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48684.7469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1989.16564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24.4749587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8805121"/>
                  </a:ext>
                </a:extLst>
              </a:tr>
              <a:tr h="203200">
                <a:tc>
                  <a:txBody>
                    <a:bodyPr/>
                    <a:lstStyle/>
                    <a:p>
                      <a:pPr algn="l" fontAlgn="b"/>
                      <a:r>
                        <a:rPr lang="en-US" sz="1200" u="none" strike="noStrike">
                          <a:effectLst/>
                        </a:rPr>
                        <a:t>R_BDRMS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-5444.1379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1058.84833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-5.1415654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2283394"/>
                  </a:ext>
                </a:extLst>
              </a:tr>
              <a:tr h="203200">
                <a:tc>
                  <a:txBody>
                    <a:bodyPr/>
                    <a:lstStyle/>
                    <a:p>
                      <a:pPr algn="l" fontAlgn="b"/>
                      <a:r>
                        <a:rPr lang="en-US" sz="1200" u="none" strike="noStrike">
                          <a:effectLst/>
                        </a:rPr>
                        <a:t>R_FULL_BTH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22400.456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1342.99568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16.6794699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4381776"/>
                  </a:ext>
                </a:extLst>
              </a:tr>
              <a:tr h="203200">
                <a:tc>
                  <a:txBody>
                    <a:bodyPr/>
                    <a:lstStyle/>
                    <a:p>
                      <a:pPr algn="l" fontAlgn="b"/>
                      <a:r>
                        <a:rPr lang="en-US" sz="1200" u="none" strike="noStrike">
                          <a:effectLst/>
                        </a:rPr>
                        <a:t>R_TOTAL_RMS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3694.77481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700.646502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5.27337937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0085719"/>
                  </a:ext>
                </a:extLst>
              </a:tr>
              <a:tr h="203200">
                <a:tc>
                  <a:txBody>
                    <a:bodyPr/>
                    <a:lstStyle/>
                    <a:p>
                      <a:pPr algn="l" fontAlgn="b"/>
                      <a:r>
                        <a:rPr lang="en-US" sz="1200" u="none" strike="noStrike">
                          <a:effectLst/>
                        </a:rPr>
                        <a:t>YR_BUILT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-102.2723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37.3437357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-2.7386734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0.01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4006526"/>
                  </a:ext>
                </a:extLst>
              </a:tr>
              <a:tr h="203200">
                <a:tc>
                  <a:txBody>
                    <a:bodyPr/>
                    <a:lstStyle/>
                    <a:p>
                      <a:pPr algn="l" fontAlgn="b"/>
                      <a:r>
                        <a:rPr lang="en-US" sz="1200" u="none" strike="noStrike" dirty="0">
                          <a:effectLst/>
                          <a:highlight>
                            <a:srgbClr val="FF00FF"/>
                          </a:highlight>
                        </a:rPr>
                        <a:t>zip_02124</a:t>
                      </a:r>
                      <a:endParaRPr lang="en-US" sz="1200" b="0" i="0" u="none" strike="noStrike" dirty="0">
                        <a:solidFill>
                          <a:srgbClr val="000000"/>
                        </a:solidFill>
                        <a:effectLst/>
                        <a:highlight>
                          <a:srgbClr val="FF00FF"/>
                        </a:highlight>
                        <a:latin typeface="Calibri" panose="020F0502020204030204" pitchFamily="34" charset="0"/>
                      </a:endParaRPr>
                    </a:p>
                  </a:txBody>
                  <a:tcPr marL="9525" marR="9525" marT="9525" marB="0" anchor="b"/>
                </a:tc>
                <a:tc>
                  <a:txBody>
                    <a:bodyPr/>
                    <a:lstStyle/>
                    <a:p>
                      <a:pPr algn="r" fontAlgn="b"/>
                      <a:r>
                        <a:rPr lang="en-US" sz="1200" u="none" strike="noStrike">
                          <a:effectLst/>
                          <a:highlight>
                            <a:srgbClr val="FF00FF"/>
                          </a:highlight>
                        </a:rPr>
                        <a:t>1762.47145</a:t>
                      </a:r>
                      <a:endParaRPr lang="en-US" sz="1200" b="0" i="0" u="none" strike="noStrike">
                        <a:solidFill>
                          <a:srgbClr val="000000"/>
                        </a:solidFill>
                        <a:effectLst/>
                        <a:highlight>
                          <a:srgbClr val="FF00FF"/>
                        </a:highlight>
                        <a:latin typeface="Calibri" panose="020F0502020204030204" pitchFamily="34" charset="0"/>
                      </a:endParaRPr>
                    </a:p>
                  </a:txBody>
                  <a:tcPr marL="9525" marR="9525" marT="9525" marB="0" anchor="b"/>
                </a:tc>
                <a:tc>
                  <a:txBody>
                    <a:bodyPr/>
                    <a:lstStyle/>
                    <a:p>
                      <a:pPr algn="r" fontAlgn="b"/>
                      <a:r>
                        <a:rPr lang="en-US" sz="1200" u="none" strike="noStrike">
                          <a:effectLst/>
                          <a:highlight>
                            <a:srgbClr val="FF00FF"/>
                          </a:highlight>
                        </a:rPr>
                        <a:t>2330.80096</a:t>
                      </a:r>
                      <a:endParaRPr lang="en-US" sz="1200" b="0" i="0" u="none" strike="noStrike">
                        <a:solidFill>
                          <a:srgbClr val="000000"/>
                        </a:solidFill>
                        <a:effectLst/>
                        <a:highlight>
                          <a:srgbClr val="FF00FF"/>
                        </a:highlight>
                        <a:latin typeface="Calibri" panose="020F0502020204030204" pitchFamily="34" charset="0"/>
                      </a:endParaRPr>
                    </a:p>
                  </a:txBody>
                  <a:tcPr marL="9525" marR="9525" marT="9525" marB="0" anchor="b"/>
                </a:tc>
                <a:tc>
                  <a:txBody>
                    <a:bodyPr/>
                    <a:lstStyle/>
                    <a:p>
                      <a:pPr algn="r" fontAlgn="b"/>
                      <a:r>
                        <a:rPr lang="en-US" sz="1200" u="none" strike="noStrike">
                          <a:effectLst/>
                          <a:highlight>
                            <a:srgbClr val="FF00FF"/>
                          </a:highlight>
                        </a:rPr>
                        <a:t>0.75616557</a:t>
                      </a:r>
                      <a:endParaRPr lang="en-US" sz="1200" b="0" i="0" u="none" strike="noStrike">
                        <a:solidFill>
                          <a:srgbClr val="000000"/>
                        </a:solidFill>
                        <a:effectLst/>
                        <a:highlight>
                          <a:srgbClr val="FF00FF"/>
                        </a:highlight>
                        <a:latin typeface="Calibri" panose="020F0502020204030204" pitchFamily="34" charset="0"/>
                      </a:endParaRPr>
                    </a:p>
                  </a:txBody>
                  <a:tcPr marL="9525" marR="9525" marT="9525" marB="0" anchor="b"/>
                </a:tc>
                <a:tc>
                  <a:txBody>
                    <a:bodyPr/>
                    <a:lstStyle/>
                    <a:p>
                      <a:pPr algn="l" fontAlgn="b"/>
                      <a:r>
                        <a:rPr lang="en-US" sz="1200" u="none" strike="noStrike" dirty="0">
                          <a:effectLst/>
                          <a:highlight>
                            <a:srgbClr val="FF00FF"/>
                          </a:highlight>
                        </a:rPr>
                        <a:t>            0.45 </a:t>
                      </a:r>
                      <a:endParaRPr lang="en-US" sz="1200" b="0" i="0" u="none" strike="noStrike" dirty="0">
                        <a:solidFill>
                          <a:srgbClr val="000000"/>
                        </a:solidFill>
                        <a:effectLst/>
                        <a:highlight>
                          <a:srgbClr val="FF00FF"/>
                        </a:highlight>
                        <a:latin typeface="Calibri" panose="020F0502020204030204" pitchFamily="34" charset="0"/>
                      </a:endParaRPr>
                    </a:p>
                  </a:txBody>
                  <a:tcPr marL="9525" marR="9525" marT="9525" marB="0" anchor="b"/>
                </a:tc>
                <a:extLst>
                  <a:ext uri="{0D108BD9-81ED-4DB2-BD59-A6C34878D82A}">
                    <a16:rowId xmlns:a16="http://schemas.microsoft.com/office/drawing/2014/main" val="4008141468"/>
                  </a:ext>
                </a:extLst>
              </a:tr>
              <a:tr h="203200">
                <a:tc>
                  <a:txBody>
                    <a:bodyPr/>
                    <a:lstStyle/>
                    <a:p>
                      <a:pPr algn="l" fontAlgn="b"/>
                      <a:r>
                        <a:rPr lang="en-US" sz="1200" u="none" strike="noStrike">
                          <a:effectLst/>
                        </a:rPr>
                        <a:t>zip_02130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271203.503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2626.85225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103.24277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1907597"/>
                  </a:ext>
                </a:extLst>
              </a:tr>
              <a:tr h="203200">
                <a:tc>
                  <a:txBody>
                    <a:bodyPr/>
                    <a:lstStyle/>
                    <a:p>
                      <a:pPr algn="l" fontAlgn="b"/>
                      <a:r>
                        <a:rPr lang="en-US" sz="1200" u="none" strike="noStrike">
                          <a:effectLst/>
                        </a:rPr>
                        <a:t>zip_02131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82471.3794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2088.68718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39.4847923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0.00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6689906"/>
                  </a:ext>
                </a:extLst>
              </a:tr>
              <a:tr h="203200">
                <a:tc>
                  <a:txBody>
                    <a:bodyPr/>
                    <a:lstStyle/>
                    <a:p>
                      <a:pPr algn="l" fontAlgn="b"/>
                      <a:r>
                        <a:rPr lang="en-US" sz="1200" u="none" strike="noStrike">
                          <a:effectLst/>
                        </a:rPr>
                        <a:t>zip_02132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108875.46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1758.33979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61.9194655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0.00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9943107"/>
                  </a:ext>
                </a:extLst>
              </a:tr>
            </a:tbl>
          </a:graphicData>
        </a:graphic>
      </p:graphicFrame>
    </p:spTree>
    <p:extLst>
      <p:ext uri="{BB962C8B-B14F-4D97-AF65-F5344CB8AC3E}">
        <p14:creationId xmlns:p14="http://schemas.microsoft.com/office/powerpoint/2010/main" val="171752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CD4B-CE10-AF4C-A880-DE3A482E9AB7}"/>
              </a:ext>
            </a:extLst>
          </p:cNvPr>
          <p:cNvSpPr>
            <a:spLocks noGrp="1"/>
          </p:cNvSpPr>
          <p:nvPr>
            <p:ph type="title"/>
          </p:nvPr>
        </p:nvSpPr>
        <p:spPr/>
        <p:txBody>
          <a:bodyPr/>
          <a:lstStyle/>
          <a:p>
            <a:r>
              <a:rPr lang="en-US" dirty="0"/>
              <a:t>Your first Notebook</a:t>
            </a:r>
          </a:p>
        </p:txBody>
      </p:sp>
      <p:sp>
        <p:nvSpPr>
          <p:cNvPr id="4" name="Slide Number Placeholder 3">
            <a:extLst>
              <a:ext uri="{FF2B5EF4-FFF2-40B4-BE49-F238E27FC236}">
                <a16:creationId xmlns:a16="http://schemas.microsoft.com/office/drawing/2014/main" id="{1729FD55-D2A7-3A45-A86F-63467715AD89}"/>
              </a:ext>
            </a:extLst>
          </p:cNvPr>
          <p:cNvSpPr>
            <a:spLocks noGrp="1"/>
          </p:cNvSpPr>
          <p:nvPr>
            <p:ph type="sldNum" sz="quarter" idx="12"/>
          </p:nvPr>
        </p:nvSpPr>
        <p:spPr/>
        <p:txBody>
          <a:bodyPr/>
          <a:lstStyle/>
          <a:p>
            <a:fld id="{02456A73-CB17-B748-BD2A-A20F5DD59EC7}" type="slidenum">
              <a:rPr lang="en-US" smtClean="0"/>
              <a:pPr/>
              <a:t>6</a:t>
            </a:fld>
            <a:endParaRPr lang="en-US" dirty="0"/>
          </a:p>
        </p:txBody>
      </p:sp>
      <p:pic>
        <p:nvPicPr>
          <p:cNvPr id="5" name="Picture 4">
            <a:extLst>
              <a:ext uri="{FF2B5EF4-FFF2-40B4-BE49-F238E27FC236}">
                <a16:creationId xmlns:a16="http://schemas.microsoft.com/office/drawing/2014/main" id="{A3CF905E-407A-864F-85CA-E520523C34B3}"/>
              </a:ext>
            </a:extLst>
          </p:cNvPr>
          <p:cNvPicPr>
            <a:picLocks noChangeAspect="1"/>
          </p:cNvPicPr>
          <p:nvPr/>
        </p:nvPicPr>
        <p:blipFill>
          <a:blip r:embed="rId2"/>
          <a:stretch>
            <a:fillRect/>
          </a:stretch>
        </p:blipFill>
        <p:spPr>
          <a:xfrm>
            <a:off x="498474" y="2090057"/>
            <a:ext cx="8184146" cy="1651539"/>
          </a:xfrm>
          <a:prstGeom prst="rect">
            <a:avLst/>
          </a:prstGeom>
        </p:spPr>
      </p:pic>
      <p:cxnSp>
        <p:nvCxnSpPr>
          <p:cNvPr id="7" name="Straight Arrow Connector 6">
            <a:extLst>
              <a:ext uri="{FF2B5EF4-FFF2-40B4-BE49-F238E27FC236}">
                <a16:creationId xmlns:a16="http://schemas.microsoft.com/office/drawing/2014/main" id="{413FAE14-80B1-D84E-9F3F-804E0659C244}"/>
              </a:ext>
            </a:extLst>
          </p:cNvPr>
          <p:cNvCxnSpPr>
            <a:cxnSpLocks/>
          </p:cNvCxnSpPr>
          <p:nvPr/>
        </p:nvCxnSpPr>
        <p:spPr>
          <a:xfrm flipH="1">
            <a:off x="1888178" y="1417171"/>
            <a:ext cx="2161308" cy="855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91A7753-CF1A-7042-8DF6-892301A428E0}"/>
              </a:ext>
            </a:extLst>
          </p:cNvPr>
          <p:cNvPicPr>
            <a:picLocks noChangeAspect="1"/>
          </p:cNvPicPr>
          <p:nvPr/>
        </p:nvPicPr>
        <p:blipFill>
          <a:blip r:embed="rId3"/>
          <a:stretch>
            <a:fillRect/>
          </a:stretch>
        </p:blipFill>
        <p:spPr>
          <a:xfrm>
            <a:off x="498474" y="4414482"/>
            <a:ext cx="5106946" cy="2012305"/>
          </a:xfrm>
          <a:prstGeom prst="rect">
            <a:avLst/>
          </a:prstGeom>
        </p:spPr>
      </p:pic>
      <p:sp>
        <p:nvSpPr>
          <p:cNvPr id="12" name="TextBox 11">
            <a:extLst>
              <a:ext uri="{FF2B5EF4-FFF2-40B4-BE49-F238E27FC236}">
                <a16:creationId xmlns:a16="http://schemas.microsoft.com/office/drawing/2014/main" id="{17BC5B56-C047-3845-88A3-B4905C5EB8C3}"/>
              </a:ext>
            </a:extLst>
          </p:cNvPr>
          <p:cNvSpPr txBox="1"/>
          <p:nvPr/>
        </p:nvSpPr>
        <p:spPr>
          <a:xfrm>
            <a:off x="4276630" y="1151906"/>
            <a:ext cx="2646684" cy="646331"/>
          </a:xfrm>
          <a:prstGeom prst="rect">
            <a:avLst/>
          </a:prstGeom>
          <a:noFill/>
        </p:spPr>
        <p:txBody>
          <a:bodyPr wrap="square" rtlCol="0">
            <a:spAutoFit/>
          </a:bodyPr>
          <a:lstStyle/>
          <a:p>
            <a:r>
              <a:rPr lang="en-US" dirty="0"/>
              <a:t>Notebook name, click and change it. </a:t>
            </a:r>
          </a:p>
        </p:txBody>
      </p:sp>
      <p:sp>
        <p:nvSpPr>
          <p:cNvPr id="13" name="TextBox 12">
            <a:extLst>
              <a:ext uri="{FF2B5EF4-FFF2-40B4-BE49-F238E27FC236}">
                <a16:creationId xmlns:a16="http://schemas.microsoft.com/office/drawing/2014/main" id="{273B6624-A9F6-044D-BB70-FD7261C12D6F}"/>
              </a:ext>
            </a:extLst>
          </p:cNvPr>
          <p:cNvSpPr txBox="1"/>
          <p:nvPr/>
        </p:nvSpPr>
        <p:spPr>
          <a:xfrm>
            <a:off x="5949538" y="4096987"/>
            <a:ext cx="2208810" cy="1754326"/>
          </a:xfrm>
          <a:prstGeom prst="rect">
            <a:avLst/>
          </a:prstGeom>
          <a:noFill/>
        </p:spPr>
        <p:txBody>
          <a:bodyPr wrap="square" rtlCol="0">
            <a:spAutoFit/>
          </a:bodyPr>
          <a:lstStyle/>
          <a:p>
            <a:r>
              <a:rPr lang="en-US" dirty="0"/>
              <a:t>There are two types of cells we’ll be using</a:t>
            </a:r>
          </a:p>
          <a:p>
            <a:endParaRPr lang="en-US" dirty="0"/>
          </a:p>
          <a:p>
            <a:r>
              <a:rPr lang="en-US" dirty="0"/>
              <a:t>- Code </a:t>
            </a:r>
          </a:p>
          <a:p>
            <a:r>
              <a:rPr lang="en-US" dirty="0"/>
              <a:t>- Markdown </a:t>
            </a:r>
          </a:p>
        </p:txBody>
      </p:sp>
      <p:cxnSp>
        <p:nvCxnSpPr>
          <p:cNvPr id="15" name="Straight Arrow Connector 14">
            <a:extLst>
              <a:ext uri="{FF2B5EF4-FFF2-40B4-BE49-F238E27FC236}">
                <a16:creationId xmlns:a16="http://schemas.microsoft.com/office/drawing/2014/main" id="{E1DE8025-1820-794F-A5F9-347451E15DEA}"/>
              </a:ext>
            </a:extLst>
          </p:cNvPr>
          <p:cNvCxnSpPr/>
          <p:nvPr/>
        </p:nvCxnSpPr>
        <p:spPr>
          <a:xfrm flipH="1" flipV="1">
            <a:off x="3443844" y="5058888"/>
            <a:ext cx="2683824" cy="130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937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60</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sp>
        <p:nvSpPr>
          <p:cNvPr id="8" name="Rectangle 7"/>
          <p:cNvSpPr/>
          <p:nvPr/>
        </p:nvSpPr>
        <p:spPr>
          <a:xfrm>
            <a:off x="498474" y="4861087"/>
            <a:ext cx="8084345" cy="1323439"/>
          </a:xfrm>
          <a:prstGeom prst="rect">
            <a:avLst/>
          </a:prstGeom>
        </p:spPr>
        <p:txBody>
          <a:bodyPr wrap="square">
            <a:spAutoFit/>
          </a:bodyPr>
          <a:lstStyle/>
          <a:p>
            <a:r>
              <a:rPr lang="en-US" sz="1600" dirty="0">
                <a:ea typeface="Times New Roman" panose="02020603050405020304" pitchFamily="18" charset="0"/>
              </a:rPr>
              <a:t>so to get the Standardized Estimates, you need a package </a:t>
            </a:r>
            <a:r>
              <a:rPr lang="en-US" sz="1600" dirty="0" err="1">
                <a:ea typeface="Times New Roman" panose="02020603050405020304" pitchFamily="18" charset="0"/>
              </a:rPr>
              <a:t>lm.beta</a:t>
            </a:r>
            <a:r>
              <a:rPr lang="en-US" sz="1600" dirty="0">
                <a:ea typeface="Times New Roman" panose="02020603050405020304" pitchFamily="18" charset="0"/>
              </a:rPr>
              <a:t> (of course there are dozen others that will do a similar stunt)  Standardized estimates provides a measure of variable importance. You can use this to “rank” the independent variables by importance to the model. And of course it’s a pain to get these things together… here</a:t>
            </a:r>
          </a:p>
          <a:p>
            <a:endParaRPr lang="en-US" sz="1600" dirty="0"/>
          </a:p>
        </p:txBody>
      </p:sp>
      <p:sp>
        <p:nvSpPr>
          <p:cNvPr id="3" name="Oval 2"/>
          <p:cNvSpPr/>
          <p:nvPr/>
        </p:nvSpPr>
        <p:spPr>
          <a:xfrm>
            <a:off x="6295585" y="2096373"/>
            <a:ext cx="1322482" cy="19900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89433A5A-F1D9-614B-A320-8F9F8C30CFF1}"/>
              </a:ext>
            </a:extLst>
          </p:cNvPr>
          <p:cNvGraphicFramePr>
            <a:graphicFrameLocks noGrp="1"/>
          </p:cNvGraphicFramePr>
          <p:nvPr>
            <p:extLst>
              <p:ext uri="{D42A27DB-BD31-4B8C-83A1-F6EECF244321}">
                <p14:modId xmlns:p14="http://schemas.microsoft.com/office/powerpoint/2010/main" val="3410295871"/>
              </p:ext>
            </p:extLst>
          </p:nvPr>
        </p:nvGraphicFramePr>
        <p:xfrm>
          <a:off x="974630" y="1704817"/>
          <a:ext cx="6416772" cy="2764205"/>
        </p:xfrm>
        <a:graphic>
          <a:graphicData uri="http://schemas.openxmlformats.org/drawingml/2006/table">
            <a:tbl>
              <a:tblPr/>
              <a:tblGrid>
                <a:gridCol w="1604193">
                  <a:extLst>
                    <a:ext uri="{9D8B030D-6E8A-4147-A177-3AD203B41FA5}">
                      <a16:colId xmlns:a16="http://schemas.microsoft.com/office/drawing/2014/main" val="1911967856"/>
                    </a:ext>
                  </a:extLst>
                </a:gridCol>
                <a:gridCol w="1604193">
                  <a:extLst>
                    <a:ext uri="{9D8B030D-6E8A-4147-A177-3AD203B41FA5}">
                      <a16:colId xmlns:a16="http://schemas.microsoft.com/office/drawing/2014/main" val="119046778"/>
                    </a:ext>
                  </a:extLst>
                </a:gridCol>
                <a:gridCol w="1604193">
                  <a:extLst>
                    <a:ext uri="{9D8B030D-6E8A-4147-A177-3AD203B41FA5}">
                      <a16:colId xmlns:a16="http://schemas.microsoft.com/office/drawing/2014/main" val="4293516490"/>
                    </a:ext>
                  </a:extLst>
                </a:gridCol>
                <a:gridCol w="1604193">
                  <a:extLst>
                    <a:ext uri="{9D8B030D-6E8A-4147-A177-3AD203B41FA5}">
                      <a16:colId xmlns:a16="http://schemas.microsoft.com/office/drawing/2014/main" val="990056967"/>
                    </a:ext>
                  </a:extLst>
                </a:gridCol>
              </a:tblGrid>
              <a:tr h="238892">
                <a:tc>
                  <a:txBody>
                    <a:bodyPr/>
                    <a:lstStyle/>
                    <a:p>
                      <a:pPr algn="l" fontAlgn="b"/>
                      <a:r>
                        <a:rPr lang="en-US" sz="2400" b="1" i="0" u="none" strike="noStrike">
                          <a:solidFill>
                            <a:srgbClr val="000000"/>
                          </a:solidFill>
                          <a:effectLst/>
                          <a:latin typeface="Arial" panose="020B0604020202020204" pitchFamily="34" charset="0"/>
                          <a:cs typeface="Arial" panose="020B0604020202020204" pitchFamily="34" charset="0"/>
                        </a:rPr>
                        <a:t>term</a:t>
                      </a:r>
                    </a:p>
                  </a:txBody>
                  <a:tcPr marL="9525" marR="9525" marT="9525" marB="0" anchor="b">
                    <a:lnL>
                      <a:noFill/>
                    </a:lnL>
                    <a:lnR>
                      <a:noFill/>
                    </a:lnR>
                    <a:lnT>
                      <a:noFill/>
                    </a:lnT>
                    <a:lnB>
                      <a:noFill/>
                    </a:lnB>
                  </a:tcPr>
                </a:tc>
                <a:tc>
                  <a:txBody>
                    <a:bodyPr/>
                    <a:lstStyle/>
                    <a:p>
                      <a:pPr algn="l" fontAlgn="b"/>
                      <a:r>
                        <a:rPr lang="en-US" sz="2400" b="1" i="0" u="none" strike="noStrike">
                          <a:solidFill>
                            <a:srgbClr val="000000"/>
                          </a:solidFill>
                          <a:effectLst/>
                          <a:latin typeface="Arial" panose="020B0604020202020204" pitchFamily="34" charset="0"/>
                          <a:cs typeface="Arial" panose="020B0604020202020204" pitchFamily="34" charset="0"/>
                        </a:rPr>
                        <a:t>estimate</a:t>
                      </a:r>
                    </a:p>
                  </a:txBody>
                  <a:tcPr marL="9525" marR="9525" marT="9525" marB="0" anchor="b">
                    <a:lnL>
                      <a:noFill/>
                    </a:lnL>
                    <a:lnR>
                      <a:noFill/>
                    </a:lnR>
                    <a:lnT>
                      <a:noFill/>
                    </a:lnT>
                    <a:lnB>
                      <a:noFill/>
                    </a:lnB>
                  </a:tcPr>
                </a:tc>
                <a:tc>
                  <a:txBody>
                    <a:bodyPr/>
                    <a:lstStyle/>
                    <a:p>
                      <a:pPr algn="l" fontAlgn="b"/>
                      <a:r>
                        <a:rPr lang="en-US" sz="2400" b="1" i="0" u="none" strike="noStrike">
                          <a:solidFill>
                            <a:srgbClr val="000000"/>
                          </a:solidFill>
                          <a:effectLst/>
                          <a:latin typeface="Arial" panose="020B0604020202020204" pitchFamily="34" charset="0"/>
                          <a:cs typeface="Arial" panose="020B0604020202020204" pitchFamily="34" charset="0"/>
                        </a:rPr>
                        <a:t>p.value</a:t>
                      </a:r>
                    </a:p>
                  </a:txBody>
                  <a:tcPr marL="9525" marR="9525" marT="9525" marB="0" anchor="b">
                    <a:lnL>
                      <a:noFill/>
                    </a:lnL>
                    <a:lnR>
                      <a:noFill/>
                    </a:lnR>
                    <a:lnT>
                      <a:noFill/>
                    </a:lnT>
                    <a:lnB>
                      <a:noFill/>
                    </a:lnB>
                  </a:tcPr>
                </a:tc>
                <a:tc>
                  <a:txBody>
                    <a:bodyPr/>
                    <a:lstStyle/>
                    <a:p>
                      <a:pPr algn="l" fontAlgn="b"/>
                      <a:r>
                        <a:rPr lang="en-US" sz="2400" b="1" i="0" u="none" strike="noStrike">
                          <a:solidFill>
                            <a:srgbClr val="000000"/>
                          </a:solidFill>
                          <a:effectLst/>
                          <a:latin typeface="Arial" panose="020B0604020202020204" pitchFamily="34" charset="0"/>
                          <a:cs typeface="Arial" panose="020B0604020202020204" pitchFamily="34" charset="0"/>
                        </a:rPr>
                        <a:t>stb</a:t>
                      </a:r>
                    </a:p>
                  </a:txBody>
                  <a:tcPr marL="9525" marR="9525" marT="9525" marB="0" anchor="b">
                    <a:lnL>
                      <a:noFill/>
                    </a:lnL>
                    <a:lnR>
                      <a:noFill/>
                    </a:lnR>
                    <a:lnT>
                      <a:noFill/>
                    </a:lnT>
                    <a:lnB>
                      <a:noFill/>
                    </a:lnB>
                  </a:tcPr>
                </a:tc>
                <a:extLst>
                  <a:ext uri="{0D108BD9-81ED-4DB2-BD59-A6C34878D82A}">
                    <a16:rowId xmlns:a16="http://schemas.microsoft.com/office/drawing/2014/main" val="2980264353"/>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zip_02130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271203.5</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0.52656712</a:t>
                      </a:r>
                    </a:p>
                  </a:txBody>
                  <a:tcPr marL="9525" marR="9525" marT="9525" marB="0" anchor="b">
                    <a:lnL>
                      <a:noFill/>
                    </a:lnL>
                    <a:lnR>
                      <a:noFill/>
                    </a:lnR>
                    <a:lnT>
                      <a:noFill/>
                    </a:lnT>
                    <a:lnB>
                      <a:noFill/>
                    </a:lnB>
                  </a:tcPr>
                </a:tc>
                <a:extLst>
                  <a:ext uri="{0D108BD9-81ED-4DB2-BD59-A6C34878D82A}">
                    <a16:rowId xmlns:a16="http://schemas.microsoft.com/office/drawing/2014/main" val="3685703702"/>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zip_02132</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108875.46</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0.34808111</a:t>
                      </a:r>
                    </a:p>
                  </a:txBody>
                  <a:tcPr marL="9525" marR="9525" marT="9525" marB="0" anchor="b">
                    <a:lnL>
                      <a:noFill/>
                    </a:lnL>
                    <a:lnR>
                      <a:noFill/>
                    </a:lnR>
                    <a:lnT>
                      <a:noFill/>
                    </a:lnT>
                    <a:lnB>
                      <a:noFill/>
                    </a:lnB>
                  </a:tcPr>
                </a:tc>
                <a:extLst>
                  <a:ext uri="{0D108BD9-81ED-4DB2-BD59-A6C34878D82A}">
                    <a16:rowId xmlns:a16="http://schemas.microsoft.com/office/drawing/2014/main" val="3301179986"/>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GROSS_AREA</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50.56</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0.30602002</a:t>
                      </a:r>
                    </a:p>
                  </a:txBody>
                  <a:tcPr marL="9525" marR="9525" marT="9525" marB="0" anchor="b">
                    <a:lnL>
                      <a:noFill/>
                    </a:lnL>
                    <a:lnR>
                      <a:noFill/>
                    </a:lnR>
                    <a:lnT>
                      <a:noFill/>
                    </a:lnT>
                    <a:lnB>
                      <a:noFill/>
                    </a:lnB>
                  </a:tcPr>
                </a:tc>
                <a:extLst>
                  <a:ext uri="{0D108BD9-81ED-4DB2-BD59-A6C34878D82A}">
                    <a16:rowId xmlns:a16="http://schemas.microsoft.com/office/drawing/2014/main" val="785101051"/>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zip_02131</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82471.38</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0.21226428</a:t>
                      </a:r>
                    </a:p>
                  </a:txBody>
                  <a:tcPr marL="9525" marR="9525" marT="9525" marB="0" anchor="b">
                    <a:lnL>
                      <a:noFill/>
                    </a:lnL>
                    <a:lnR>
                      <a:noFill/>
                    </a:lnR>
                    <a:lnT>
                      <a:noFill/>
                    </a:lnT>
                    <a:lnB>
                      <a:noFill/>
                    </a:lnB>
                  </a:tcPr>
                </a:tc>
                <a:extLst>
                  <a:ext uri="{0D108BD9-81ED-4DB2-BD59-A6C34878D82A}">
                    <a16:rowId xmlns:a16="http://schemas.microsoft.com/office/drawing/2014/main" val="3412877815"/>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LAND_SF</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8.71</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0.17020988</a:t>
                      </a:r>
                    </a:p>
                  </a:txBody>
                  <a:tcPr marL="9525" marR="9525" marT="9525" marB="0" anchor="b">
                    <a:lnL>
                      <a:noFill/>
                    </a:lnL>
                    <a:lnR>
                      <a:noFill/>
                    </a:lnR>
                    <a:lnT>
                      <a:noFill/>
                    </a:lnT>
                    <a:lnB>
                      <a:noFill/>
                    </a:lnB>
                  </a:tcPr>
                </a:tc>
                <a:extLst>
                  <a:ext uri="{0D108BD9-81ED-4DB2-BD59-A6C34878D82A}">
                    <a16:rowId xmlns:a16="http://schemas.microsoft.com/office/drawing/2014/main" val="351261638"/>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LIVING_AREA</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43.97</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0.16400788</a:t>
                      </a:r>
                    </a:p>
                  </a:txBody>
                  <a:tcPr marL="9525" marR="9525" marT="9525" marB="0" anchor="b">
                    <a:lnL>
                      <a:noFill/>
                    </a:lnL>
                    <a:lnR>
                      <a:noFill/>
                    </a:lnR>
                    <a:lnT>
                      <a:noFill/>
                    </a:lnT>
                    <a:lnB>
                      <a:noFill/>
                    </a:lnB>
                  </a:tcPr>
                </a:tc>
                <a:extLst>
                  <a:ext uri="{0D108BD9-81ED-4DB2-BD59-A6C34878D82A}">
                    <a16:rowId xmlns:a16="http://schemas.microsoft.com/office/drawing/2014/main" val="1024860228"/>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NUM_FLOORS</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48684.75</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0.14742637</a:t>
                      </a:r>
                    </a:p>
                  </a:txBody>
                  <a:tcPr marL="9525" marR="9525" marT="9525" marB="0" anchor="b">
                    <a:lnL>
                      <a:noFill/>
                    </a:lnL>
                    <a:lnR>
                      <a:noFill/>
                    </a:lnR>
                    <a:lnT>
                      <a:noFill/>
                    </a:lnT>
                    <a:lnB>
                      <a:noFill/>
                    </a:lnB>
                  </a:tcPr>
                </a:tc>
                <a:extLst>
                  <a:ext uri="{0D108BD9-81ED-4DB2-BD59-A6C34878D82A}">
                    <a16:rowId xmlns:a16="http://schemas.microsoft.com/office/drawing/2014/main" val="869774975"/>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R_FULL_BTH</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22400.46</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0.08384587</a:t>
                      </a:r>
                    </a:p>
                  </a:txBody>
                  <a:tcPr marL="9525" marR="9525" marT="9525" marB="0" anchor="b">
                    <a:lnL>
                      <a:noFill/>
                    </a:lnL>
                    <a:lnR>
                      <a:noFill/>
                    </a:lnR>
                    <a:lnT>
                      <a:noFill/>
                    </a:lnT>
                    <a:lnB>
                      <a:noFill/>
                    </a:lnB>
                  </a:tcPr>
                </a:tc>
                <a:extLst>
                  <a:ext uri="{0D108BD9-81ED-4DB2-BD59-A6C34878D82A}">
                    <a16:rowId xmlns:a16="http://schemas.microsoft.com/office/drawing/2014/main" val="829269826"/>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OWN_OCCY</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20360.21</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0.0448392</a:t>
                      </a:r>
                    </a:p>
                  </a:txBody>
                  <a:tcPr marL="9525" marR="9525" marT="9525" marB="0" anchor="b">
                    <a:lnL>
                      <a:noFill/>
                    </a:lnL>
                    <a:lnR>
                      <a:noFill/>
                    </a:lnR>
                    <a:lnT>
                      <a:noFill/>
                    </a:lnT>
                    <a:lnB>
                      <a:noFill/>
                    </a:lnB>
                  </a:tcPr>
                </a:tc>
                <a:extLst>
                  <a:ext uri="{0D108BD9-81ED-4DB2-BD59-A6C34878D82A}">
                    <a16:rowId xmlns:a16="http://schemas.microsoft.com/office/drawing/2014/main" val="2941357300"/>
                  </a:ext>
                </a:extLst>
              </a:tr>
              <a:tr h="238892">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R_TOTAL_RMS</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3694.77</a:t>
                      </a:r>
                    </a:p>
                  </a:txBody>
                  <a:tcPr marL="9525" marR="9525" marT="9525" marB="0" anchor="b">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Arial" panose="020B0604020202020204" pitchFamily="34" charset="0"/>
                          <a:cs typeface="Arial" panose="020B0604020202020204" pitchFamily="34" charset="0"/>
                        </a:rPr>
                        <a:t>0.03913027</a:t>
                      </a:r>
                    </a:p>
                  </a:txBody>
                  <a:tcPr marL="9525" marR="9525" marT="9525" marB="0" anchor="b">
                    <a:lnL>
                      <a:noFill/>
                    </a:lnL>
                    <a:lnR>
                      <a:noFill/>
                    </a:lnR>
                    <a:lnT>
                      <a:noFill/>
                    </a:lnT>
                    <a:lnB>
                      <a:noFill/>
                    </a:lnB>
                  </a:tcPr>
                </a:tc>
                <a:extLst>
                  <a:ext uri="{0D108BD9-81ED-4DB2-BD59-A6C34878D82A}">
                    <a16:rowId xmlns:a16="http://schemas.microsoft.com/office/drawing/2014/main" val="3489185651"/>
                  </a:ext>
                </a:extLst>
              </a:tr>
            </a:tbl>
          </a:graphicData>
        </a:graphic>
      </p:graphicFrame>
    </p:spTree>
    <p:extLst>
      <p:ext uri="{BB962C8B-B14F-4D97-AF65-F5344CB8AC3E}">
        <p14:creationId xmlns:p14="http://schemas.microsoft.com/office/powerpoint/2010/main" val="3707399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6340-4C23-2F48-A1A9-891AD55F6ABD}"/>
              </a:ext>
            </a:extLst>
          </p:cNvPr>
          <p:cNvSpPr>
            <a:spLocks noGrp="1"/>
          </p:cNvSpPr>
          <p:nvPr>
            <p:ph type="title"/>
          </p:nvPr>
        </p:nvSpPr>
        <p:spPr/>
        <p:txBody>
          <a:bodyPr/>
          <a:lstStyle/>
          <a:p>
            <a:r>
              <a:rPr lang="en-US" dirty="0"/>
              <a:t>Chunk </a:t>
            </a:r>
            <a:r>
              <a:rPr lang="en-US" dirty="0" err="1"/>
              <a:t>O’code</a:t>
            </a:r>
            <a:r>
              <a:rPr lang="en-US" dirty="0"/>
              <a:t> </a:t>
            </a:r>
          </a:p>
        </p:txBody>
      </p:sp>
      <p:sp>
        <p:nvSpPr>
          <p:cNvPr id="4" name="Slide Number Placeholder 3">
            <a:extLst>
              <a:ext uri="{FF2B5EF4-FFF2-40B4-BE49-F238E27FC236}">
                <a16:creationId xmlns:a16="http://schemas.microsoft.com/office/drawing/2014/main" id="{16DA2B40-DD5F-864C-A835-2B44953DD4C9}"/>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61</a:t>
            </a:fld>
            <a:endParaRPr lang="en-US" dirty="0">
              <a:solidFill>
                <a:srgbClr val="FFFFFF"/>
              </a:solidFill>
              <a:latin typeface="Franklin Gothic Book"/>
            </a:endParaRPr>
          </a:p>
        </p:txBody>
      </p:sp>
      <p:sp>
        <p:nvSpPr>
          <p:cNvPr id="6" name="Rectangle 5">
            <a:extLst>
              <a:ext uri="{FF2B5EF4-FFF2-40B4-BE49-F238E27FC236}">
                <a16:creationId xmlns:a16="http://schemas.microsoft.com/office/drawing/2014/main" id="{79794DEA-F398-4043-BA17-2FEA76D67267}"/>
              </a:ext>
            </a:extLst>
          </p:cNvPr>
          <p:cNvSpPr/>
          <p:nvPr/>
        </p:nvSpPr>
        <p:spPr>
          <a:xfrm>
            <a:off x="498474" y="1655526"/>
            <a:ext cx="8231377" cy="4524315"/>
          </a:xfrm>
          <a:prstGeom prst="rect">
            <a:avLst/>
          </a:prstGeom>
        </p:spPr>
        <p:txBody>
          <a:bodyPr wrap="square">
            <a:spAutoFit/>
          </a:bodyPr>
          <a:lstStyle/>
          <a:p>
            <a:r>
              <a:rPr lang="en-US" dirty="0"/>
              <a:t>tidy(m1) %&gt;%</a:t>
            </a:r>
          </a:p>
          <a:p>
            <a:r>
              <a:rPr lang="en-US" dirty="0"/>
              <a:t>  </a:t>
            </a:r>
            <a:r>
              <a:rPr lang="en-US" dirty="0" err="1"/>
              <a:t>mutate_at</a:t>
            </a:r>
            <a:r>
              <a:rPr lang="en-US" dirty="0"/>
              <a:t>(</a:t>
            </a:r>
            <a:r>
              <a:rPr lang="en-US" dirty="0" err="1"/>
              <a:t>vars</a:t>
            </a:r>
            <a:r>
              <a:rPr lang="en-US" dirty="0"/>
              <a:t>(c("estimate", "</a:t>
            </a:r>
            <a:r>
              <a:rPr lang="en-US" dirty="0" err="1"/>
              <a:t>p.value</a:t>
            </a:r>
            <a:r>
              <a:rPr lang="en-US" dirty="0"/>
              <a:t>")), funs(round(.,2)) ) %&gt;%</a:t>
            </a:r>
          </a:p>
          <a:p>
            <a:r>
              <a:rPr lang="en-US" dirty="0"/>
              <a:t>  select(term,</a:t>
            </a:r>
          </a:p>
          <a:p>
            <a:r>
              <a:rPr lang="en-US" dirty="0"/>
              <a:t>         estimate, </a:t>
            </a:r>
          </a:p>
          <a:p>
            <a:r>
              <a:rPr lang="en-US" dirty="0"/>
              <a:t>         </a:t>
            </a:r>
            <a:r>
              <a:rPr lang="en-US" dirty="0" err="1"/>
              <a:t>p.value</a:t>
            </a:r>
            <a:r>
              <a:rPr lang="en-US" dirty="0"/>
              <a:t>) </a:t>
            </a:r>
          </a:p>
          <a:p>
            <a:endParaRPr lang="en-US" dirty="0"/>
          </a:p>
          <a:p>
            <a:r>
              <a:rPr lang="en-US" b="1" dirty="0">
                <a:solidFill>
                  <a:srgbClr val="FF0000"/>
                </a:solidFill>
              </a:rPr>
              <a:t># standardize</a:t>
            </a:r>
          </a:p>
          <a:p>
            <a:r>
              <a:rPr lang="en-US" b="1" dirty="0">
                <a:solidFill>
                  <a:srgbClr val="FF0000"/>
                </a:solidFill>
              </a:rPr>
              <a:t>library(</a:t>
            </a:r>
            <a:r>
              <a:rPr lang="en-US" b="1" dirty="0" err="1">
                <a:solidFill>
                  <a:srgbClr val="FF0000"/>
                </a:solidFill>
              </a:rPr>
              <a:t>lm.beta</a:t>
            </a:r>
            <a:r>
              <a:rPr lang="en-US" b="1" dirty="0">
                <a:solidFill>
                  <a:srgbClr val="FF0000"/>
                </a:solidFill>
              </a:rPr>
              <a:t>)</a:t>
            </a:r>
          </a:p>
          <a:p>
            <a:r>
              <a:rPr lang="en-US" b="1" dirty="0">
                <a:solidFill>
                  <a:srgbClr val="FF0000"/>
                </a:solidFill>
              </a:rPr>
              <a:t>m1.beta &lt;- </a:t>
            </a:r>
            <a:r>
              <a:rPr lang="en-US" b="1" dirty="0" err="1">
                <a:solidFill>
                  <a:srgbClr val="FF0000"/>
                </a:solidFill>
              </a:rPr>
              <a:t>lm.beta</a:t>
            </a:r>
            <a:r>
              <a:rPr lang="en-US" b="1" dirty="0">
                <a:solidFill>
                  <a:srgbClr val="FF0000"/>
                </a:solidFill>
              </a:rPr>
              <a:t>(m1)</a:t>
            </a:r>
          </a:p>
          <a:p>
            <a:endParaRPr lang="en-US" dirty="0"/>
          </a:p>
          <a:p>
            <a:r>
              <a:rPr lang="en-US" b="1" dirty="0" err="1">
                <a:solidFill>
                  <a:srgbClr val="FF0000"/>
                </a:solidFill>
              </a:rPr>
              <a:t>bind_cols</a:t>
            </a:r>
            <a:r>
              <a:rPr lang="en-US" b="1" dirty="0">
                <a:solidFill>
                  <a:srgbClr val="FF0000"/>
                </a:solidFill>
              </a:rPr>
              <a:t>(tidy(m1) </a:t>
            </a:r>
            <a:r>
              <a:rPr lang="en-US" dirty="0"/>
              <a:t>%&gt;%</a:t>
            </a:r>
          </a:p>
          <a:p>
            <a:r>
              <a:rPr lang="en-US" dirty="0"/>
              <a:t>  </a:t>
            </a:r>
            <a:r>
              <a:rPr lang="en-US" dirty="0" err="1"/>
              <a:t>mutate_at</a:t>
            </a:r>
            <a:r>
              <a:rPr lang="en-US" dirty="0"/>
              <a:t>(</a:t>
            </a:r>
            <a:r>
              <a:rPr lang="en-US" dirty="0" err="1"/>
              <a:t>vars</a:t>
            </a:r>
            <a:r>
              <a:rPr lang="en-US" dirty="0"/>
              <a:t>(c("estimate", "</a:t>
            </a:r>
            <a:r>
              <a:rPr lang="en-US" dirty="0" err="1"/>
              <a:t>p.value</a:t>
            </a:r>
            <a:r>
              <a:rPr lang="en-US" dirty="0"/>
              <a:t>")), funs(round(.,2)) ) %&gt;%</a:t>
            </a:r>
          </a:p>
          <a:p>
            <a:r>
              <a:rPr lang="en-US" dirty="0"/>
              <a:t>  select(term, estimate, </a:t>
            </a:r>
            <a:r>
              <a:rPr lang="en-US" dirty="0" err="1"/>
              <a:t>p.value</a:t>
            </a:r>
            <a:r>
              <a:rPr lang="en-US" dirty="0"/>
              <a:t>) , </a:t>
            </a:r>
          </a:p>
          <a:p>
            <a:r>
              <a:rPr lang="en-US" dirty="0"/>
              <a:t>  </a:t>
            </a:r>
            <a:r>
              <a:rPr lang="en-US" b="1" dirty="0" err="1">
                <a:solidFill>
                  <a:srgbClr val="4483D0"/>
                </a:solidFill>
              </a:rPr>
              <a:t>as_tibble</a:t>
            </a:r>
            <a:r>
              <a:rPr lang="en-US" b="1" dirty="0">
                <a:solidFill>
                  <a:srgbClr val="4483D0"/>
                </a:solidFill>
              </a:rPr>
              <a:t>(</a:t>
            </a:r>
            <a:r>
              <a:rPr lang="en-US" b="1" dirty="0" err="1">
                <a:solidFill>
                  <a:srgbClr val="4483D0"/>
                </a:solidFill>
              </a:rPr>
              <a:t>coef</a:t>
            </a:r>
            <a:r>
              <a:rPr lang="en-US" b="1" dirty="0">
                <a:solidFill>
                  <a:srgbClr val="4483D0"/>
                </a:solidFill>
              </a:rPr>
              <a:t>(m1.beta</a:t>
            </a:r>
            <a:r>
              <a:rPr lang="en-US" dirty="0"/>
              <a:t>))) %&gt;%</a:t>
            </a:r>
          </a:p>
          <a:p>
            <a:r>
              <a:rPr lang="en-US" dirty="0"/>
              <a:t>  rename(</a:t>
            </a:r>
            <a:r>
              <a:rPr lang="en-US" dirty="0" err="1"/>
              <a:t>stb</a:t>
            </a:r>
            <a:r>
              <a:rPr lang="en-US" dirty="0"/>
              <a:t>=value) %&gt;%</a:t>
            </a:r>
          </a:p>
          <a:p>
            <a:r>
              <a:rPr lang="en-US" dirty="0"/>
              <a:t>  arrange(</a:t>
            </a:r>
            <a:r>
              <a:rPr lang="en-US" dirty="0" err="1"/>
              <a:t>desc</a:t>
            </a:r>
            <a:r>
              <a:rPr lang="en-US" dirty="0"/>
              <a:t>(</a:t>
            </a:r>
            <a:r>
              <a:rPr lang="en-US" dirty="0" err="1"/>
              <a:t>stb</a:t>
            </a:r>
            <a:r>
              <a:rPr lang="en-US" dirty="0"/>
              <a:t>))</a:t>
            </a:r>
          </a:p>
        </p:txBody>
      </p:sp>
    </p:spTree>
    <p:extLst>
      <p:ext uri="{BB962C8B-B14F-4D97-AF65-F5344CB8AC3E}">
        <p14:creationId xmlns:p14="http://schemas.microsoft.com/office/powerpoint/2010/main" val="239400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62</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Evaluating a Regression Model </a:t>
            </a:r>
          </a:p>
        </p:txBody>
      </p:sp>
      <p:pic>
        <p:nvPicPr>
          <p:cNvPr id="7" name="Picture 6">
            <a:extLst>
              <a:ext uri="{FF2B5EF4-FFF2-40B4-BE49-F238E27FC236}">
                <a16:creationId xmlns:a16="http://schemas.microsoft.com/office/drawing/2014/main" id="{B4DFB3F4-BB6B-F540-AB1F-204802D8CC10}"/>
              </a:ext>
            </a:extLst>
          </p:cNvPr>
          <p:cNvPicPr>
            <a:picLocks noChangeAspect="1"/>
          </p:cNvPicPr>
          <p:nvPr/>
        </p:nvPicPr>
        <p:blipFill>
          <a:blip r:embed="rId2"/>
          <a:stretch>
            <a:fillRect/>
          </a:stretch>
        </p:blipFill>
        <p:spPr>
          <a:xfrm>
            <a:off x="609803" y="1797573"/>
            <a:ext cx="7695997" cy="4749530"/>
          </a:xfrm>
          <a:prstGeom prst="rect">
            <a:avLst/>
          </a:prstGeom>
        </p:spPr>
      </p:pic>
    </p:spTree>
    <p:extLst>
      <p:ext uri="{BB962C8B-B14F-4D97-AF65-F5344CB8AC3E}">
        <p14:creationId xmlns:p14="http://schemas.microsoft.com/office/powerpoint/2010/main" val="2216765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052401"/>
            <a:ext cx="9144000" cy="42630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Recipe for Regression</a:t>
            </a:r>
          </a:p>
        </p:txBody>
      </p:sp>
      <p:sp>
        <p:nvSpPr>
          <p:cNvPr id="4" name="Slide Number Placeholder 3"/>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63</a:t>
            </a:fld>
            <a:endParaRPr lang="en-US" dirty="0">
              <a:solidFill>
                <a:srgbClr val="FFFFFF"/>
              </a:solidFill>
              <a:latin typeface="Franklin Gothic Book"/>
            </a:endParaRPr>
          </a:p>
        </p:txBody>
      </p:sp>
      <p:sp>
        <p:nvSpPr>
          <p:cNvPr id="5" name="Text Placeholder 4"/>
          <p:cNvSpPr>
            <a:spLocks noGrp="1"/>
          </p:cNvSpPr>
          <p:nvPr>
            <p:ph type="body" sz="half" idx="2"/>
          </p:nvPr>
        </p:nvSpPr>
        <p:spPr/>
        <p:txBody>
          <a:bodyPr/>
          <a:lstStyle/>
          <a:p>
            <a:r>
              <a:rPr lang="en-US" dirty="0"/>
              <a:t>Sugar cookie – </a:t>
            </a:r>
            <a:r>
              <a:rPr lang="en-US" dirty="0" err="1"/>
              <a:t>eval</a:t>
            </a:r>
            <a:r>
              <a:rPr lang="en-US" dirty="0"/>
              <a:t>. train vs test.  MAE MSE RMSE </a:t>
            </a:r>
          </a:p>
        </p:txBody>
      </p:sp>
      <p:sp>
        <p:nvSpPr>
          <p:cNvPr id="6" name="Rectangle 5"/>
          <p:cNvSpPr/>
          <p:nvPr/>
        </p:nvSpPr>
        <p:spPr>
          <a:xfrm>
            <a:off x="300577" y="2150977"/>
            <a:ext cx="8518462" cy="1200329"/>
          </a:xfrm>
          <a:prstGeom prst="rect">
            <a:avLst/>
          </a:prstGeom>
        </p:spPr>
        <p:txBody>
          <a:bodyPr wrap="square">
            <a:spAutoFit/>
          </a:bodyPr>
          <a:lstStyle/>
          <a:p>
            <a:r>
              <a:rPr lang="en-US" b="1" dirty="0" err="1">
                <a:solidFill>
                  <a:schemeClr val="bg1"/>
                </a:solidFill>
                <a:latin typeface="Courier New" panose="02070309020205020404" pitchFamily="49" charset="0"/>
                <a:cs typeface="Courier New" panose="02070309020205020404" pitchFamily="49" charset="0"/>
              </a:rPr>
              <a:t>rmse</a:t>
            </a:r>
            <a:r>
              <a:rPr lang="en-US" b="1" dirty="0">
                <a:solidFill>
                  <a:schemeClr val="bg1"/>
                </a:solidFill>
                <a:latin typeface="Courier New" panose="02070309020205020404" pitchFamily="49" charset="0"/>
                <a:cs typeface="Courier New" panose="02070309020205020404" pitchFamily="49" charset="0"/>
              </a:rPr>
              <a:t>(mod, </a:t>
            </a:r>
            <a:r>
              <a:rPr lang="en-US" b="1" dirty="0" err="1">
                <a:solidFill>
                  <a:schemeClr val="bg1"/>
                </a:solidFill>
                <a:latin typeface="Courier New" panose="02070309020205020404" pitchFamily="49" charset="0"/>
                <a:cs typeface="Courier New" panose="02070309020205020404" pitchFamily="49" charset="0"/>
              </a:rPr>
              <a:t>ex$train</a:t>
            </a:r>
            <a:r>
              <a:rPr lang="en-US" b="1" dirty="0">
                <a:solidFill>
                  <a:schemeClr val="bg1"/>
                </a:solidFill>
                <a:latin typeface="Courier New" panose="02070309020205020404" pitchFamily="49" charset="0"/>
                <a:cs typeface="Courier New" panose="02070309020205020404" pitchFamily="49" charset="0"/>
              </a:rPr>
              <a:t>)</a:t>
            </a:r>
          </a:p>
          <a:p>
            <a:r>
              <a:rPr lang="en-US" b="1" dirty="0" err="1">
                <a:solidFill>
                  <a:schemeClr val="bg1"/>
                </a:solidFill>
                <a:latin typeface="Courier New" panose="02070309020205020404" pitchFamily="49" charset="0"/>
                <a:cs typeface="Courier New" panose="02070309020205020404" pitchFamily="49" charset="0"/>
              </a:rPr>
              <a:t>rmse</a:t>
            </a:r>
            <a:r>
              <a:rPr lang="en-US" b="1" dirty="0">
                <a:solidFill>
                  <a:schemeClr val="bg1"/>
                </a:solidFill>
                <a:latin typeface="Courier New" panose="02070309020205020404" pitchFamily="49" charset="0"/>
                <a:cs typeface="Courier New" panose="02070309020205020404" pitchFamily="49" charset="0"/>
              </a:rPr>
              <a:t>(mod, </a:t>
            </a:r>
            <a:r>
              <a:rPr lang="en-US" b="1" dirty="0" err="1">
                <a:solidFill>
                  <a:schemeClr val="bg1"/>
                </a:solidFill>
                <a:latin typeface="Courier New" panose="02070309020205020404" pitchFamily="49" charset="0"/>
                <a:cs typeface="Courier New" panose="02070309020205020404" pitchFamily="49" charset="0"/>
              </a:rPr>
              <a:t>ex$test</a:t>
            </a:r>
            <a:r>
              <a:rPr lang="en-US" b="1" dirty="0">
                <a:solidFill>
                  <a:schemeClr val="bg1"/>
                </a:solidFill>
                <a:latin typeface="Courier New" panose="02070309020205020404" pitchFamily="49" charset="0"/>
                <a:cs typeface="Courier New" panose="02070309020205020404" pitchFamily="49" charset="0"/>
              </a:rPr>
              <a:t>)</a:t>
            </a:r>
          </a:p>
          <a:p>
            <a:endParaRPr lang="en-US" b="1" dirty="0">
              <a:solidFill>
                <a:schemeClr val="bg1"/>
              </a:solidFill>
              <a:latin typeface="Courier New" panose="02070309020205020404" pitchFamily="49" charset="0"/>
              <a:cs typeface="Courier New" panose="02070309020205020404" pitchFamily="49" charset="0"/>
            </a:endParaRPr>
          </a:p>
          <a:p>
            <a:endParaRPr lang="en-US" b="1" dirty="0">
              <a:solidFill>
                <a:schemeClr val="bg1"/>
              </a:solidFill>
              <a:latin typeface="Courier New" panose="02070309020205020404" pitchFamily="49" charset="0"/>
              <a:cs typeface="Courier New" panose="02070309020205020404" pitchFamily="49" charset="0"/>
            </a:endParaRPr>
          </a:p>
        </p:txBody>
      </p:sp>
      <p:sp>
        <p:nvSpPr>
          <p:cNvPr id="11" name="TextBox 10"/>
          <p:cNvSpPr txBox="1"/>
          <p:nvPr/>
        </p:nvSpPr>
        <p:spPr>
          <a:xfrm>
            <a:off x="625300" y="2899335"/>
            <a:ext cx="5787454" cy="1754326"/>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[1] 114690.5 </a:t>
            </a:r>
          </a:p>
          <a:p>
            <a:r>
              <a:rPr lang="en-US" dirty="0">
                <a:solidFill>
                  <a:schemeClr val="bg1"/>
                </a:solidFill>
              </a:rPr>
              <a:t>[1] 113212.4</a:t>
            </a:r>
          </a:p>
          <a:p>
            <a:endParaRPr lang="en-US" dirty="0">
              <a:solidFill>
                <a:schemeClr val="bg1"/>
              </a:solidFill>
            </a:endParaRPr>
          </a:p>
          <a:p>
            <a:r>
              <a:rPr lang="en-US" dirty="0">
                <a:solidFill>
                  <a:schemeClr val="bg1"/>
                </a:solidFill>
              </a:rPr>
              <a:t>RMSE – root mean squared error, should be pretty close to equal across partitions </a:t>
            </a:r>
          </a:p>
        </p:txBody>
      </p:sp>
    </p:spTree>
    <p:extLst>
      <p:ext uri="{BB962C8B-B14F-4D97-AF65-F5344CB8AC3E}">
        <p14:creationId xmlns:p14="http://schemas.microsoft.com/office/powerpoint/2010/main" val="2231446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72BE-D62D-8E4C-A81D-526F3A713EE6}"/>
              </a:ext>
            </a:extLst>
          </p:cNvPr>
          <p:cNvSpPr>
            <a:spLocks noGrp="1"/>
          </p:cNvSpPr>
          <p:nvPr>
            <p:ph type="title"/>
          </p:nvPr>
        </p:nvSpPr>
        <p:spPr/>
        <p:txBody>
          <a:bodyPr/>
          <a:lstStyle/>
          <a:p>
            <a:r>
              <a:rPr lang="en-US" dirty="0"/>
              <a:t>Quick and Dirty Python</a:t>
            </a:r>
          </a:p>
        </p:txBody>
      </p:sp>
      <p:sp>
        <p:nvSpPr>
          <p:cNvPr id="3" name="Content Placeholder 2">
            <a:extLst>
              <a:ext uri="{FF2B5EF4-FFF2-40B4-BE49-F238E27FC236}">
                <a16:creationId xmlns:a16="http://schemas.microsoft.com/office/drawing/2014/main" id="{F1898D36-29EC-3A46-8F3A-15CB1608AF96}"/>
              </a:ext>
            </a:extLst>
          </p:cNvPr>
          <p:cNvSpPr>
            <a:spLocks noGrp="1"/>
          </p:cNvSpPr>
          <p:nvPr>
            <p:ph idx="1"/>
          </p:nvPr>
        </p:nvSpPr>
        <p:spPr/>
        <p:txBody>
          <a:bodyPr>
            <a:normAutofit lnSpcReduction="10000"/>
          </a:bodyPr>
          <a:lstStyle/>
          <a:p>
            <a:r>
              <a:rPr lang="en-US" dirty="0"/>
              <a:t>Libraries &amp; Packages </a:t>
            </a:r>
          </a:p>
          <a:p>
            <a:pPr lvl="1"/>
            <a:r>
              <a:rPr lang="en-US" dirty="0"/>
              <a:t>Simply a collection of functions and methods typically for a purpose.  </a:t>
            </a:r>
          </a:p>
          <a:p>
            <a:pPr lvl="1"/>
            <a:r>
              <a:rPr lang="en-US" dirty="0"/>
              <a:t>Popular packages </a:t>
            </a:r>
          </a:p>
          <a:p>
            <a:pPr lvl="2"/>
            <a:r>
              <a:rPr lang="en-US" dirty="0"/>
              <a:t>Matplotlib </a:t>
            </a:r>
          </a:p>
          <a:p>
            <a:pPr lvl="2"/>
            <a:r>
              <a:rPr lang="en-US" dirty="0" err="1"/>
              <a:t>Numpy</a:t>
            </a:r>
            <a:r>
              <a:rPr lang="en-US" dirty="0"/>
              <a:t> </a:t>
            </a:r>
          </a:p>
          <a:p>
            <a:pPr lvl="2"/>
            <a:r>
              <a:rPr lang="en-US" dirty="0"/>
              <a:t>Pandas</a:t>
            </a:r>
          </a:p>
          <a:p>
            <a:pPr lvl="2"/>
            <a:r>
              <a:rPr lang="en-US" dirty="0" err="1"/>
              <a:t>Sklearn</a:t>
            </a:r>
            <a:r>
              <a:rPr lang="en-US" dirty="0"/>
              <a:t> </a:t>
            </a:r>
          </a:p>
          <a:p>
            <a:pPr lvl="2"/>
            <a:r>
              <a:rPr lang="en-US" dirty="0"/>
              <a:t>Datetime </a:t>
            </a:r>
          </a:p>
          <a:p>
            <a:pPr lvl="2"/>
            <a:r>
              <a:rPr lang="en-US" dirty="0"/>
              <a:t>Random </a:t>
            </a:r>
          </a:p>
          <a:p>
            <a:r>
              <a:rPr lang="en-US" dirty="0"/>
              <a:t>Install packages via command line</a:t>
            </a:r>
          </a:p>
          <a:p>
            <a:pPr lvl="1"/>
            <a:r>
              <a:rPr lang="en-US" dirty="0"/>
              <a:t>&gt;pip install pandas  </a:t>
            </a:r>
          </a:p>
          <a:p>
            <a:pPr lvl="1"/>
            <a:r>
              <a:rPr lang="en-US" dirty="0"/>
              <a:t>&gt;</a:t>
            </a:r>
            <a:r>
              <a:rPr lang="en-US" dirty="0" err="1"/>
              <a:t>conda</a:t>
            </a:r>
            <a:r>
              <a:rPr lang="en-US" dirty="0"/>
              <a:t> install pandas </a:t>
            </a:r>
          </a:p>
          <a:p>
            <a:endParaRPr lang="en-US" dirty="0"/>
          </a:p>
        </p:txBody>
      </p:sp>
      <p:sp>
        <p:nvSpPr>
          <p:cNvPr id="4" name="Slide Number Placeholder 3">
            <a:extLst>
              <a:ext uri="{FF2B5EF4-FFF2-40B4-BE49-F238E27FC236}">
                <a16:creationId xmlns:a16="http://schemas.microsoft.com/office/drawing/2014/main" id="{6C5D5392-3EAF-9245-A2E1-910417BE809F}"/>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307898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E967-F150-E447-A271-79C52625A084}"/>
              </a:ext>
            </a:extLst>
          </p:cNvPr>
          <p:cNvSpPr>
            <a:spLocks noGrp="1"/>
          </p:cNvSpPr>
          <p:nvPr>
            <p:ph type="title"/>
          </p:nvPr>
        </p:nvSpPr>
        <p:spPr/>
        <p:txBody>
          <a:bodyPr/>
          <a:lstStyle/>
          <a:p>
            <a:r>
              <a:rPr lang="en-US" dirty="0"/>
              <a:t>Pandas</a:t>
            </a:r>
          </a:p>
        </p:txBody>
      </p:sp>
      <p:sp>
        <p:nvSpPr>
          <p:cNvPr id="11" name="Content Placeholder 10">
            <a:extLst>
              <a:ext uri="{FF2B5EF4-FFF2-40B4-BE49-F238E27FC236}">
                <a16:creationId xmlns:a16="http://schemas.microsoft.com/office/drawing/2014/main" id="{18875A6C-7544-B348-933A-9B044007DFF9}"/>
              </a:ext>
            </a:extLst>
          </p:cNvPr>
          <p:cNvSpPr>
            <a:spLocks noGrp="1"/>
          </p:cNvSpPr>
          <p:nvPr>
            <p:ph idx="1"/>
          </p:nvPr>
        </p:nvSpPr>
        <p:spPr/>
        <p:txBody>
          <a:bodyPr/>
          <a:lstStyle/>
          <a:p>
            <a:r>
              <a:rPr lang="en-US" dirty="0"/>
              <a:t>Simply a Table with an index, rows and columns</a:t>
            </a:r>
          </a:p>
          <a:p>
            <a:pPr lvl="1"/>
            <a:r>
              <a:rPr lang="en-US" dirty="0" err="1"/>
              <a:t>df.loc</a:t>
            </a:r>
            <a:r>
              <a:rPr lang="en-US" dirty="0"/>
              <a:t>[</a:t>
            </a:r>
            <a:r>
              <a:rPr lang="en-US" dirty="0" err="1"/>
              <a:t>row_indexer</a:t>
            </a:r>
            <a:r>
              <a:rPr lang="en-US" dirty="0"/>
              <a:t>, </a:t>
            </a:r>
            <a:r>
              <a:rPr lang="en-US" dirty="0" err="1"/>
              <a:t>column_indexer</a:t>
            </a:r>
            <a:r>
              <a:rPr lang="en-US" dirty="0"/>
              <a:t>]</a:t>
            </a:r>
          </a:p>
          <a:p>
            <a:pPr lvl="1"/>
            <a:endParaRPr lang="en-US" dirty="0"/>
          </a:p>
          <a:p>
            <a:pPr lvl="1"/>
            <a:r>
              <a:rPr lang="en-US" dirty="0"/>
              <a:t> </a:t>
            </a:r>
          </a:p>
          <a:p>
            <a:pPr lvl="1"/>
            <a:endParaRPr lang="en-US" dirty="0"/>
          </a:p>
        </p:txBody>
      </p:sp>
      <p:sp>
        <p:nvSpPr>
          <p:cNvPr id="4" name="Slide Number Placeholder 3">
            <a:extLst>
              <a:ext uri="{FF2B5EF4-FFF2-40B4-BE49-F238E27FC236}">
                <a16:creationId xmlns:a16="http://schemas.microsoft.com/office/drawing/2014/main" id="{E9142FE7-4E34-AC47-A350-63BC03377080}"/>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
        <p:nvSpPr>
          <p:cNvPr id="12" name="Text Placeholder 11">
            <a:extLst>
              <a:ext uri="{FF2B5EF4-FFF2-40B4-BE49-F238E27FC236}">
                <a16:creationId xmlns:a16="http://schemas.microsoft.com/office/drawing/2014/main" id="{58149E0D-C015-E245-93C1-4AE547F12879}"/>
              </a:ext>
            </a:extLst>
          </p:cNvPr>
          <p:cNvSpPr>
            <a:spLocks noGrp="1"/>
          </p:cNvSpPr>
          <p:nvPr>
            <p:ph type="body" sz="half" idx="2"/>
          </p:nvPr>
        </p:nvSpPr>
        <p:spPr/>
        <p:txBody>
          <a:bodyPr/>
          <a:lstStyle/>
          <a:p>
            <a:r>
              <a:rPr lang="en-US" dirty="0" err="1"/>
              <a:t>DataFrame</a:t>
            </a:r>
            <a:r>
              <a:rPr lang="en-US" dirty="0"/>
              <a:t> also known as a Table  </a:t>
            </a:r>
          </a:p>
        </p:txBody>
      </p:sp>
      <p:graphicFrame>
        <p:nvGraphicFramePr>
          <p:cNvPr id="5" name="Table 4">
            <a:extLst>
              <a:ext uri="{FF2B5EF4-FFF2-40B4-BE49-F238E27FC236}">
                <a16:creationId xmlns:a16="http://schemas.microsoft.com/office/drawing/2014/main" id="{53C8C192-2A94-A04F-9D18-A31FE7820DCF}"/>
              </a:ext>
            </a:extLst>
          </p:cNvPr>
          <p:cNvGraphicFramePr>
            <a:graphicFrameLocks noGrp="1"/>
          </p:cNvGraphicFramePr>
          <p:nvPr>
            <p:extLst>
              <p:ext uri="{D42A27DB-BD31-4B8C-83A1-F6EECF244321}">
                <p14:modId xmlns:p14="http://schemas.microsoft.com/office/powerpoint/2010/main" val="332067707"/>
              </p:ext>
            </p:extLst>
          </p:nvPr>
        </p:nvGraphicFramePr>
        <p:xfrm>
          <a:off x="634574" y="3071421"/>
          <a:ext cx="6826155" cy="2308100"/>
        </p:xfrm>
        <a:graphic>
          <a:graphicData uri="http://schemas.openxmlformats.org/drawingml/2006/table">
            <a:tbl>
              <a:tblPr firstRow="1" firstCol="1" bandRow="1">
                <a:tableStyleId>{5C22544A-7EE6-4342-B048-85BDC9FD1C3A}</a:tableStyleId>
              </a:tblPr>
              <a:tblGrid>
                <a:gridCol w="1365231">
                  <a:extLst>
                    <a:ext uri="{9D8B030D-6E8A-4147-A177-3AD203B41FA5}">
                      <a16:colId xmlns:a16="http://schemas.microsoft.com/office/drawing/2014/main" val="899689919"/>
                    </a:ext>
                  </a:extLst>
                </a:gridCol>
                <a:gridCol w="1365231">
                  <a:extLst>
                    <a:ext uri="{9D8B030D-6E8A-4147-A177-3AD203B41FA5}">
                      <a16:colId xmlns:a16="http://schemas.microsoft.com/office/drawing/2014/main" val="3857008115"/>
                    </a:ext>
                  </a:extLst>
                </a:gridCol>
                <a:gridCol w="1365231">
                  <a:extLst>
                    <a:ext uri="{9D8B030D-6E8A-4147-A177-3AD203B41FA5}">
                      <a16:colId xmlns:a16="http://schemas.microsoft.com/office/drawing/2014/main" val="2235565724"/>
                    </a:ext>
                  </a:extLst>
                </a:gridCol>
                <a:gridCol w="1365231">
                  <a:extLst>
                    <a:ext uri="{9D8B030D-6E8A-4147-A177-3AD203B41FA5}">
                      <a16:colId xmlns:a16="http://schemas.microsoft.com/office/drawing/2014/main" val="1129405444"/>
                    </a:ext>
                  </a:extLst>
                </a:gridCol>
                <a:gridCol w="1365231">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a:t>…</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7" name="Rounded Rectangle 6">
            <a:extLst>
              <a:ext uri="{FF2B5EF4-FFF2-40B4-BE49-F238E27FC236}">
                <a16:creationId xmlns:a16="http://schemas.microsoft.com/office/drawing/2014/main" id="{12DD5F68-3A34-7949-B966-22332DD1A19B}"/>
              </a:ext>
            </a:extLst>
          </p:cNvPr>
          <p:cNvSpPr/>
          <p:nvPr/>
        </p:nvSpPr>
        <p:spPr>
          <a:xfrm>
            <a:off x="498474" y="3859481"/>
            <a:ext cx="7128512" cy="605641"/>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E7E112-7F84-E243-9036-6DCA98F9FB0E}"/>
              </a:ext>
            </a:extLst>
          </p:cNvPr>
          <p:cNvSpPr txBox="1"/>
          <p:nvPr/>
        </p:nvSpPr>
        <p:spPr>
          <a:xfrm>
            <a:off x="7763086" y="3954484"/>
            <a:ext cx="795647" cy="369332"/>
          </a:xfrm>
          <a:prstGeom prst="rect">
            <a:avLst/>
          </a:prstGeom>
          <a:noFill/>
        </p:spPr>
        <p:txBody>
          <a:bodyPr wrap="square" rtlCol="0">
            <a:spAutoFit/>
          </a:bodyPr>
          <a:lstStyle/>
          <a:p>
            <a:r>
              <a:rPr lang="en-US" dirty="0"/>
              <a:t>Row</a:t>
            </a:r>
          </a:p>
        </p:txBody>
      </p:sp>
      <p:sp>
        <p:nvSpPr>
          <p:cNvPr id="9" name="Rounded Rectangle 8">
            <a:extLst>
              <a:ext uri="{FF2B5EF4-FFF2-40B4-BE49-F238E27FC236}">
                <a16:creationId xmlns:a16="http://schemas.microsoft.com/office/drawing/2014/main" id="{FD8D9DCE-FCE4-8C4F-83B3-C360154F7A13}"/>
              </a:ext>
            </a:extLst>
          </p:cNvPr>
          <p:cNvSpPr/>
          <p:nvPr/>
        </p:nvSpPr>
        <p:spPr>
          <a:xfrm>
            <a:off x="4583875" y="2995398"/>
            <a:ext cx="1591294" cy="2586005"/>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0E838E9-1822-EE4A-ADCE-196F54CF0B34}"/>
              </a:ext>
            </a:extLst>
          </p:cNvPr>
          <p:cNvSpPr txBox="1"/>
          <p:nvPr/>
        </p:nvSpPr>
        <p:spPr>
          <a:xfrm>
            <a:off x="4782786" y="5669270"/>
            <a:ext cx="1193471" cy="369332"/>
          </a:xfrm>
          <a:prstGeom prst="rect">
            <a:avLst/>
          </a:prstGeom>
          <a:noFill/>
        </p:spPr>
        <p:txBody>
          <a:bodyPr wrap="square" rtlCol="0">
            <a:spAutoFit/>
          </a:bodyPr>
          <a:lstStyle/>
          <a:p>
            <a:r>
              <a:rPr lang="en-US" dirty="0"/>
              <a:t>Column</a:t>
            </a:r>
          </a:p>
        </p:txBody>
      </p:sp>
    </p:spTree>
    <p:extLst>
      <p:ext uri="{BB962C8B-B14F-4D97-AF65-F5344CB8AC3E}">
        <p14:creationId xmlns:p14="http://schemas.microsoft.com/office/powerpoint/2010/main" val="266566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8231-C2DA-FE43-A949-01D96674F76F}"/>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5E73FB7B-17C1-DB43-AA95-807C0A73260E}"/>
              </a:ext>
            </a:extLst>
          </p:cNvPr>
          <p:cNvSpPr>
            <a:spLocks noGrp="1"/>
          </p:cNvSpPr>
          <p:nvPr>
            <p:ph idx="1"/>
          </p:nvPr>
        </p:nvSpPr>
        <p:spPr/>
        <p:txBody>
          <a:bodyPr/>
          <a:lstStyle/>
          <a:p>
            <a:r>
              <a:rPr lang="en-US" dirty="0"/>
              <a:t>Pandas supports the following data types </a:t>
            </a:r>
          </a:p>
          <a:p>
            <a:pPr lvl="1"/>
            <a:r>
              <a:rPr lang="en-US" dirty="0"/>
              <a:t>Numeric </a:t>
            </a:r>
          </a:p>
          <a:p>
            <a:pPr lvl="2"/>
            <a:r>
              <a:rPr lang="en-US" dirty="0"/>
              <a:t>Float</a:t>
            </a:r>
          </a:p>
          <a:p>
            <a:pPr lvl="2"/>
            <a:r>
              <a:rPr lang="en-US" dirty="0"/>
              <a:t>Integer </a:t>
            </a:r>
          </a:p>
          <a:p>
            <a:pPr lvl="1"/>
            <a:r>
              <a:rPr lang="en-US" dirty="0"/>
              <a:t>Character </a:t>
            </a:r>
          </a:p>
          <a:p>
            <a:pPr lvl="1"/>
            <a:r>
              <a:rPr lang="en-US" dirty="0"/>
              <a:t>Datetime </a:t>
            </a:r>
          </a:p>
          <a:p>
            <a:pPr lvl="1"/>
            <a:r>
              <a:rPr lang="en-US" dirty="0"/>
              <a:t>List</a:t>
            </a:r>
          </a:p>
          <a:p>
            <a:pPr lvl="1"/>
            <a:r>
              <a:rPr lang="en-US" dirty="0"/>
              <a:t>Dictionary </a:t>
            </a:r>
          </a:p>
        </p:txBody>
      </p:sp>
      <p:sp>
        <p:nvSpPr>
          <p:cNvPr id="4" name="Slide Number Placeholder 3">
            <a:extLst>
              <a:ext uri="{FF2B5EF4-FFF2-40B4-BE49-F238E27FC236}">
                <a16:creationId xmlns:a16="http://schemas.microsoft.com/office/drawing/2014/main" id="{A3B30DDE-C493-8C42-B987-5C5A79D10DA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ABD92E8-86B1-C74C-B509-599680A38EAB}"/>
              </a:ext>
            </a:extLst>
          </p:cNvPr>
          <p:cNvSpPr>
            <a:spLocks noGrp="1"/>
          </p:cNvSpPr>
          <p:nvPr>
            <p:ph type="body" sz="half" idx="2"/>
          </p:nvPr>
        </p:nvSpPr>
        <p:spPr/>
        <p:txBody>
          <a:bodyPr/>
          <a:lstStyle/>
          <a:p>
            <a:r>
              <a:rPr lang="en-US" dirty="0"/>
              <a:t>Datatypes</a:t>
            </a:r>
          </a:p>
        </p:txBody>
      </p:sp>
    </p:spTree>
    <p:extLst>
      <p:ext uri="{BB962C8B-B14F-4D97-AF65-F5344CB8AC3E}">
        <p14:creationId xmlns:p14="http://schemas.microsoft.com/office/powerpoint/2010/main" val="146682099"/>
      </p:ext>
    </p:extLst>
  </p:cSld>
  <p:clrMapOvr>
    <a:masterClrMapping/>
  </p:clrMapOvr>
</p:sld>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USB Template (002).pptx [Read-Only]" id="{A9F2C0FE-AED2-4211-ABC1-538978A912AD}" vid="{65AB8566-8592-4042-9DAC-E1EDCB063E9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FUSB Template (002).pptx [Read-Only]" id="{A9F2C0FE-AED2-4211-ABC1-538978A912AD}" vid="{BE34EB86-11B7-4ED8-8E51-714017900CFD}"/>
    </a:ext>
  </a:extLst>
</a:theme>
</file>

<file path=ppt/theme/theme3.xml><?xml version="1.0" encoding="utf-8"?>
<a:theme xmlns:a="http://schemas.openxmlformats.org/drawingml/2006/main" name="External_Presentation_16x9_2014">
  <a:themeElements>
    <a:clrScheme name="SAS_2012_Theme_Colors">
      <a:dk1>
        <a:srgbClr val="000000"/>
      </a:dk1>
      <a:lt1>
        <a:sysClr val="window" lastClr="FFFFFF"/>
      </a:lt1>
      <a:dk2>
        <a:srgbClr val="596267"/>
      </a:dk2>
      <a:lt2>
        <a:srgbClr val="B0B7BB"/>
      </a:lt2>
      <a:accent1>
        <a:srgbClr val="007DC3"/>
      </a:accent1>
      <a:accent2>
        <a:srgbClr val="00539B"/>
      </a:accent2>
      <a:accent3>
        <a:srgbClr val="003B76"/>
      </a:accent3>
      <a:accent4>
        <a:srgbClr val="5BCAF1"/>
      </a:accent4>
      <a:accent5>
        <a:srgbClr val="42C826"/>
      </a:accent5>
      <a:accent6>
        <a:srgbClr val="FF7E27"/>
      </a:accent6>
      <a:hlink>
        <a:srgbClr val="007DC3"/>
      </a:hlink>
      <a:folHlink>
        <a:srgbClr val="B8F7F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WFUSB Template</Template>
  <TotalTime>61117</TotalTime>
  <Words>5758</Words>
  <Application>Microsoft Macintosh PowerPoint</Application>
  <PresentationFormat>On-screen Show (4:3)</PresentationFormat>
  <Paragraphs>1424</Paragraphs>
  <Slides>63</Slides>
  <Notes>8</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63</vt:i4>
      </vt:variant>
    </vt:vector>
  </HeadingPairs>
  <TitlesOfParts>
    <vt:vector size="82" baseType="lpstr">
      <vt:lpstr>ＭＳ Ｐゴシック</vt:lpstr>
      <vt:lpstr>Arial</vt:lpstr>
      <vt:lpstr>Arial Black</vt:lpstr>
      <vt:lpstr>Calibri</vt:lpstr>
      <vt:lpstr>Calibri Light</vt:lpstr>
      <vt:lpstr>Cambria Math</vt:lpstr>
      <vt:lpstr>Consolas</vt:lpstr>
      <vt:lpstr>Courier</vt:lpstr>
      <vt:lpstr>Courier New</vt:lpstr>
      <vt:lpstr>Franklin Gothic Book</vt:lpstr>
      <vt:lpstr>Helvetica Neue</vt:lpstr>
      <vt:lpstr>Lucida Sans</vt:lpstr>
      <vt:lpstr>Monaco</vt:lpstr>
      <vt:lpstr>Rockwell</vt:lpstr>
      <vt:lpstr>Times New Roman</vt:lpstr>
      <vt:lpstr>Wingdings</vt:lpstr>
      <vt:lpstr>Advantage WFU Gray</vt:lpstr>
      <vt:lpstr>Custom Design</vt:lpstr>
      <vt:lpstr>External_Presentation_16x9_2014</vt:lpstr>
      <vt:lpstr>Week 1 – Getting Started Summer 2020 </vt:lpstr>
      <vt:lpstr>PowerPoint Presentation</vt:lpstr>
      <vt:lpstr>Setting up Python</vt:lpstr>
      <vt:lpstr>Anaconda Navigator </vt:lpstr>
      <vt:lpstr>Jupyter Notebooks </vt:lpstr>
      <vt:lpstr>Your first Notebook</vt:lpstr>
      <vt:lpstr>Quick and Dirty Python</vt:lpstr>
      <vt:lpstr>Pandas</vt:lpstr>
      <vt:lpstr>Pandas </vt:lpstr>
      <vt:lpstr>Pandas</vt:lpstr>
      <vt:lpstr>Pandas </vt:lpstr>
      <vt:lpstr>Pandas </vt:lpstr>
      <vt:lpstr>Pandas </vt:lpstr>
      <vt:lpstr>Pandas</vt:lpstr>
      <vt:lpstr>Pandas</vt:lpstr>
      <vt:lpstr>Pandas </vt:lpstr>
      <vt:lpstr>Pandas </vt:lpstr>
      <vt:lpstr>Pandas </vt:lpstr>
      <vt:lpstr>Pandas</vt:lpstr>
      <vt:lpstr>Pandas</vt:lpstr>
      <vt:lpstr>Pandas</vt:lpstr>
      <vt:lpstr>Pandas</vt:lpstr>
      <vt:lpstr>PowerPoint Presentation</vt:lpstr>
      <vt:lpstr>Pandas</vt:lpstr>
      <vt:lpstr>Data Science </vt:lpstr>
      <vt:lpstr>First project</vt:lpstr>
      <vt:lpstr>PowerPoint Presentation</vt:lpstr>
      <vt:lpstr>T-Test Primer / Review</vt:lpstr>
      <vt:lpstr>T-Test Primer / Review </vt:lpstr>
      <vt:lpstr>Recipe for T-TEST </vt:lpstr>
      <vt:lpstr>Real World Event Study Example </vt:lpstr>
      <vt:lpstr>There are a couple ways to do this… </vt:lpstr>
      <vt:lpstr>T-Test Example </vt:lpstr>
      <vt:lpstr>Regression Primer / Review</vt:lpstr>
      <vt:lpstr>Regression Primer / Review </vt:lpstr>
      <vt:lpstr>Regression Primer / Review </vt:lpstr>
      <vt:lpstr>There’s a package for that… </vt:lpstr>
      <vt:lpstr>What makes this stuff so hard? </vt:lpstr>
      <vt:lpstr>What makes this so hard… </vt:lpstr>
      <vt:lpstr>Pull back the curtain </vt:lpstr>
      <vt:lpstr>Matrix Math </vt:lpstr>
      <vt:lpstr>It’s the language that is hard</vt:lpstr>
      <vt:lpstr>Linear Relationship</vt:lpstr>
      <vt:lpstr>An Example with Cars  </vt:lpstr>
      <vt:lpstr>An Example with Cars  </vt:lpstr>
      <vt:lpstr>An Example with Cars</vt:lpstr>
      <vt:lpstr>Error</vt:lpstr>
      <vt:lpstr>Recipe for Regression with R </vt:lpstr>
      <vt:lpstr>Recipe for Regression</vt:lpstr>
      <vt:lpstr>Recipe for Regression</vt:lpstr>
      <vt:lpstr>Recipe for Regression</vt:lpstr>
      <vt:lpstr>Recipe for Regression</vt:lpstr>
      <vt:lpstr>Recipe for Regression</vt:lpstr>
      <vt:lpstr>Recipe for Regression</vt:lpstr>
      <vt:lpstr>Recipe for Regression </vt:lpstr>
      <vt:lpstr>Recipe for Regression</vt:lpstr>
      <vt:lpstr>Recipe for Regression</vt:lpstr>
      <vt:lpstr>Recipe for Regression</vt:lpstr>
      <vt:lpstr>Recipe for Regression</vt:lpstr>
      <vt:lpstr>Recipe for Regression</vt:lpstr>
      <vt:lpstr>Chunk O’code </vt:lpstr>
      <vt:lpstr>Recipe for Regression</vt:lpstr>
      <vt:lpstr>Recipe for Regression</vt:lpstr>
    </vt:vector>
  </TitlesOfParts>
  <Company>SAS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January 18, 2018</dc:title>
  <dc:creator>Michael Ames</dc:creator>
  <cp:lastModifiedBy>Mike Ames</cp:lastModifiedBy>
  <cp:revision>129</cp:revision>
  <cp:lastPrinted>2016-10-04T20:26:21Z</cp:lastPrinted>
  <dcterms:created xsi:type="dcterms:W3CDTF">2018-04-03T00:48:39Z</dcterms:created>
  <dcterms:modified xsi:type="dcterms:W3CDTF">2020-05-28T12:48:42Z</dcterms:modified>
</cp:coreProperties>
</file>